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66" r:id="rId2"/>
    <p:sldId id="309" r:id="rId3"/>
    <p:sldId id="323" r:id="rId4"/>
    <p:sldId id="324" r:id="rId5"/>
    <p:sldId id="325" r:id="rId6"/>
    <p:sldId id="336" r:id="rId7"/>
    <p:sldId id="337" r:id="rId8"/>
    <p:sldId id="338" r:id="rId9"/>
    <p:sldId id="339" r:id="rId10"/>
    <p:sldId id="340" r:id="rId11"/>
    <p:sldId id="341" r:id="rId12"/>
    <p:sldId id="342" r:id="rId13"/>
    <p:sldId id="345" r:id="rId14"/>
    <p:sldId id="344" r:id="rId15"/>
    <p:sldId id="346" r:id="rId16"/>
    <p:sldId id="310" r:id="rId17"/>
    <p:sldId id="311" r:id="rId18"/>
    <p:sldId id="312" r:id="rId19"/>
    <p:sldId id="313" r:id="rId20"/>
    <p:sldId id="319" r:id="rId21"/>
    <p:sldId id="320" r:id="rId22"/>
    <p:sldId id="321" r:id="rId23"/>
    <p:sldId id="322" r:id="rId24"/>
    <p:sldId id="347" r:id="rId25"/>
    <p:sldId id="348" r:id="rId26"/>
    <p:sldId id="349" r:id="rId27"/>
    <p:sldId id="350" r:id="rId28"/>
    <p:sldId id="351" r:id="rId29"/>
    <p:sldId id="331" r:id="rId30"/>
    <p:sldId id="332" r:id="rId31"/>
    <p:sldId id="333" r:id="rId32"/>
    <p:sldId id="334" r:id="rId33"/>
    <p:sldId id="335" r:id="rId34"/>
    <p:sldId id="326" r:id="rId35"/>
    <p:sldId id="327" r:id="rId36"/>
    <p:sldId id="328" r:id="rId37"/>
    <p:sldId id="329" r:id="rId38"/>
    <p:sldId id="330" r:id="rId39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35" autoAdjust="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Sr-elvalasztas\2019-05-14_115.1860.1-110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Sr elv</a:t>
            </a:r>
            <a:r>
              <a:rPr lang="hu-HU"/>
              <a:t>álasztás</a:t>
            </a:r>
            <a:r>
              <a:rPr lang="hu-HU" baseline="0"/>
              <a:t> </a:t>
            </a:r>
            <a:r>
              <a:rPr lang="en-US" baseline="0"/>
              <a:t>Spec-gyanta</a:t>
            </a:r>
            <a:r>
              <a:rPr lang="hu-HU" baseline="0"/>
              <a:t> </a:t>
            </a:r>
            <a:r>
              <a:rPr lang="en-US" baseline="0"/>
              <a:t>(SEC)</a:t>
            </a:r>
            <a:endParaRPr lang="hu-HU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Sr</c:v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val>
            <c:numRef>
              <c:f>Munka1!$C$25:$C$39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4.3E-3</c:v>
                </c:pt>
                <c:pt idx="9">
                  <c:v>0.1139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14-4531-B734-6D3452CD599B}"/>
            </c:ext>
          </c:extLst>
        </c:ser>
        <c:ser>
          <c:idx val="4"/>
          <c:order val="1"/>
          <c:tx>
            <c:v>Rb</c:v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val>
            <c:numRef>
              <c:f>Munka1!$G$25:$G$39</c:f>
              <c:numCache>
                <c:formatCode>General</c:formatCode>
                <c:ptCount val="15"/>
                <c:pt idx="0">
                  <c:v>0</c:v>
                </c:pt>
                <c:pt idx="1">
                  <c:v>1.2E-2</c:v>
                </c:pt>
                <c:pt idx="2">
                  <c:v>4.4999999999999998E-2</c:v>
                </c:pt>
                <c:pt idx="3">
                  <c:v>3.7999999999999999E-2</c:v>
                </c:pt>
                <c:pt idx="4">
                  <c:v>2E-3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14-4531-B734-6D3452CD59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5700255"/>
        <c:axId val="1665705663"/>
      </c:barChart>
      <c:catAx>
        <c:axId val="166570025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665705663"/>
        <c:crosses val="autoZero"/>
        <c:auto val="1"/>
        <c:lblAlgn val="ctr"/>
        <c:lblOffset val="100"/>
        <c:noMultiLvlLbl val="0"/>
      </c:catAx>
      <c:valAx>
        <c:axId val="16657056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16657002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77782152230971"/>
          <c:y val="0.89409667541557303"/>
          <c:w val="0.78222134733158366"/>
          <c:h val="0.105903324584426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 rot="0" vert="horz" anchor="t" anchorCtr="0"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0913C-81C8-41EE-9403-6B1E4648EB2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A77AE4-8DDD-43D4-9E17-9FCA603932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6254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8DDB3D-FD54-4FF8-AFCF-00FA138EB95C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9932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Kattintson ide az alcím mintájának szerkesztéséhez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5481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7755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47544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914401" y="1981200"/>
            <a:ext cx="5091289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86313" y="1981200"/>
            <a:ext cx="5091289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1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078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05640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837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38575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300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5840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3962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994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4B637-B715-4408-8F3D-0DD51F0C4D83}" type="datetimeFigureOut">
              <a:rPr lang="hu-HU" smtClean="0"/>
              <a:t>2019. 11. 26.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6BF69-6BA2-461E-BA0E-5611347849D3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0032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2207568" y="476673"/>
            <a:ext cx="7772400" cy="1470025"/>
          </a:xfrm>
        </p:spPr>
        <p:txBody>
          <a:bodyPr>
            <a:normAutofit/>
          </a:bodyPr>
          <a:lstStyle/>
          <a:p>
            <a:r>
              <a:rPr lang="hu-HU" sz="3600" b="1" dirty="0" smtClean="0">
                <a:latin typeface="+mn-lt"/>
              </a:rPr>
              <a:t>Colombo előtt sem ismert izotópok a vízben</a:t>
            </a:r>
            <a:endParaRPr lang="hu-HU" sz="3600" b="1" dirty="0">
              <a:latin typeface="+mn-lt"/>
            </a:endParaRPr>
          </a:p>
        </p:txBody>
      </p:sp>
      <p:sp>
        <p:nvSpPr>
          <p:cNvPr id="5" name="Alcím 2"/>
          <p:cNvSpPr txBox="1">
            <a:spLocks/>
          </p:cNvSpPr>
          <p:nvPr/>
        </p:nvSpPr>
        <p:spPr>
          <a:xfrm>
            <a:off x="1115568" y="2624344"/>
            <a:ext cx="10113264" cy="264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 smtClean="0"/>
              <a:t>Palcsu</a:t>
            </a:r>
            <a:r>
              <a:rPr lang="hu-HU" sz="2400" dirty="0" smtClean="0"/>
              <a:t> </a:t>
            </a:r>
            <a:r>
              <a:rPr lang="en-GB" sz="2400" dirty="0" err="1"/>
              <a:t>László</a:t>
            </a:r>
            <a:r>
              <a:rPr lang="en-GB" sz="2400" dirty="0"/>
              <a:t> </a:t>
            </a:r>
            <a:endParaRPr lang="hu-HU" sz="2400" dirty="0"/>
          </a:p>
          <a:p>
            <a:endParaRPr lang="hu-HU" dirty="0"/>
          </a:p>
          <a:p>
            <a:r>
              <a:rPr lang="hu-HU" sz="2400" smtClean="0"/>
              <a:t>Izotópklimatológiai </a:t>
            </a:r>
            <a:r>
              <a:rPr lang="hu-HU" sz="2400" dirty="0" smtClean="0"/>
              <a:t>és Környezetkutató Központ </a:t>
            </a:r>
            <a:r>
              <a:rPr lang="en-US" sz="2400" dirty="0" smtClean="0"/>
              <a:t>(I</a:t>
            </a:r>
            <a:r>
              <a:rPr lang="hu-HU" sz="2400" dirty="0" smtClean="0"/>
              <a:t>K</a:t>
            </a:r>
            <a:r>
              <a:rPr lang="en-US" sz="2400" dirty="0" smtClean="0"/>
              <a:t>ER</a:t>
            </a:r>
            <a:r>
              <a:rPr lang="en-US" sz="2400" dirty="0"/>
              <a:t>)</a:t>
            </a:r>
            <a:endParaRPr lang="hu-HU" sz="2400" dirty="0"/>
          </a:p>
          <a:p>
            <a:r>
              <a:rPr lang="hu-HU" sz="2400" strike="sngStrike" dirty="0"/>
              <a:t>Magyar Tudományos Akadémia</a:t>
            </a:r>
          </a:p>
          <a:p>
            <a:r>
              <a:rPr lang="hu-HU" sz="2400" dirty="0" smtClean="0"/>
              <a:t>Atommagkutató Intézet</a:t>
            </a:r>
            <a:endParaRPr lang="hu-HU" sz="2400" dirty="0"/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828" y="5685908"/>
            <a:ext cx="3374136" cy="95462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37" y="5157507"/>
            <a:ext cx="2251130" cy="170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19028" y="266361"/>
            <a:ext cx="893962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aseline="30000" dirty="0"/>
              <a:t>39</a:t>
            </a:r>
            <a:r>
              <a:rPr lang="hu-HU" sz="3200" dirty="0"/>
              <a:t>Ar </a:t>
            </a:r>
            <a:r>
              <a:rPr lang="hu-HU" sz="3200" dirty="0" err="1"/>
              <a:t>detection</a:t>
            </a:r>
            <a:r>
              <a:rPr lang="hu-HU" sz="3200" dirty="0"/>
              <a:t>: </a:t>
            </a:r>
            <a:r>
              <a:rPr lang="hu-HU" sz="2400" dirty="0" err="1"/>
              <a:t>low</a:t>
            </a:r>
            <a:r>
              <a:rPr lang="hu-HU" sz="2400" dirty="0"/>
              <a:t> </a:t>
            </a:r>
            <a:r>
              <a:rPr lang="hu-HU" sz="2400" dirty="0" err="1"/>
              <a:t>background</a:t>
            </a:r>
            <a:r>
              <a:rPr lang="hu-HU" sz="2400" dirty="0"/>
              <a:t> </a:t>
            </a:r>
            <a:r>
              <a:rPr lang="hu-HU" sz="2400" dirty="0" err="1"/>
              <a:t>proportional</a:t>
            </a:r>
            <a:r>
              <a:rPr lang="hu-HU" sz="2400" dirty="0"/>
              <a:t> </a:t>
            </a:r>
            <a:r>
              <a:rPr lang="hu-HU" sz="2400" dirty="0" err="1"/>
              <a:t>counting</a:t>
            </a:r>
            <a:r>
              <a:rPr lang="hu-HU" sz="2400" dirty="0"/>
              <a:t> </a:t>
            </a:r>
            <a:r>
              <a:rPr lang="hu-HU" sz="2400" dirty="0" err="1"/>
              <a:t>tubes</a:t>
            </a:r>
            <a:endParaRPr lang="hu-HU" sz="2400" dirty="0"/>
          </a:p>
          <a:p>
            <a:r>
              <a:rPr lang="hu-HU" sz="2400" dirty="0"/>
              <a:t>(</a:t>
            </a:r>
            <a:r>
              <a:rPr lang="hu-HU" sz="2400" dirty="0" err="1"/>
              <a:t>we</a:t>
            </a:r>
            <a:r>
              <a:rPr lang="hu-HU" sz="2400" dirty="0"/>
              <a:t> </a:t>
            </a:r>
            <a:r>
              <a:rPr lang="hu-HU" sz="2400" dirty="0" err="1"/>
              <a:t>choose</a:t>
            </a:r>
            <a:r>
              <a:rPr lang="hu-HU" sz="2400" dirty="0"/>
              <a:t> </a:t>
            </a:r>
            <a:r>
              <a:rPr lang="hu-HU" sz="2400" dirty="0" err="1"/>
              <a:t>this</a:t>
            </a:r>
            <a:r>
              <a:rPr lang="hu-HU" sz="2400" dirty="0"/>
              <a:t>)</a:t>
            </a:r>
          </a:p>
          <a:p>
            <a:r>
              <a:rPr lang="hu-HU" sz="2400" dirty="0"/>
              <a:t>modern argon: 1.5 </a:t>
            </a:r>
            <a:r>
              <a:rPr lang="hu-HU" sz="2400" dirty="0" err="1"/>
              <a:t>mBq</a:t>
            </a:r>
            <a:r>
              <a:rPr lang="hu-HU" sz="2400" dirty="0"/>
              <a:t>/liter!</a:t>
            </a:r>
          </a:p>
          <a:p>
            <a:r>
              <a:rPr lang="hu-HU" sz="2400" dirty="0" smtClean="0"/>
              <a:t>130 </a:t>
            </a:r>
            <a:r>
              <a:rPr lang="hu-HU" sz="2400" dirty="0" err="1" smtClean="0"/>
              <a:t>desintegration</a:t>
            </a:r>
            <a:r>
              <a:rPr lang="hu-HU" sz="2400" dirty="0" smtClean="0"/>
              <a:t>/</a:t>
            </a:r>
            <a:r>
              <a:rPr lang="hu-HU" sz="2400" dirty="0" err="1" smtClean="0"/>
              <a:t>day</a:t>
            </a:r>
            <a:r>
              <a:rPr lang="hu-HU" sz="2400" dirty="0" smtClean="0"/>
              <a:t> (</a:t>
            </a:r>
            <a:r>
              <a:rPr lang="hu-HU" sz="2400" dirty="0" err="1" smtClean="0"/>
              <a:t>at</a:t>
            </a:r>
            <a:r>
              <a:rPr lang="hu-HU" sz="2400" dirty="0" smtClean="0"/>
              <a:t> </a:t>
            </a:r>
            <a:r>
              <a:rPr lang="hu-HU" sz="2400" dirty="0" err="1"/>
              <a:t>least</a:t>
            </a:r>
            <a:r>
              <a:rPr lang="hu-HU" sz="2400" dirty="0"/>
              <a:t> </a:t>
            </a:r>
            <a:r>
              <a:rPr lang="hu-HU" sz="2400" dirty="0" err="1"/>
              <a:t>two</a:t>
            </a:r>
            <a:r>
              <a:rPr lang="hu-HU" sz="2400" dirty="0"/>
              <a:t> </a:t>
            </a:r>
            <a:r>
              <a:rPr lang="hu-HU" sz="2400" dirty="0" err="1"/>
              <a:t>weeks</a:t>
            </a:r>
            <a:r>
              <a:rPr lang="hu-HU" sz="2400" dirty="0"/>
              <a:t> of </a:t>
            </a:r>
            <a:r>
              <a:rPr lang="hu-HU" sz="2400" dirty="0" err="1"/>
              <a:t>detection</a:t>
            </a:r>
            <a:r>
              <a:rPr lang="hu-HU" sz="2400" dirty="0"/>
              <a:t> is </a:t>
            </a:r>
            <a:r>
              <a:rPr lang="hu-HU" sz="2400" dirty="0" err="1"/>
              <a:t>necesarry</a:t>
            </a:r>
            <a:r>
              <a:rPr lang="hu-HU" sz="2400" dirty="0" smtClean="0"/>
              <a:t>!)</a:t>
            </a:r>
            <a:endParaRPr lang="hu-HU" sz="2400" dirty="0"/>
          </a:p>
          <a:p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8" y="2041523"/>
            <a:ext cx="7424928" cy="2113167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43" y="3173047"/>
            <a:ext cx="5227375" cy="3469533"/>
          </a:xfrm>
          <a:prstGeom prst="rect">
            <a:avLst/>
          </a:prstGeom>
        </p:spPr>
      </p:pic>
      <p:sp>
        <p:nvSpPr>
          <p:cNvPr id="9" name="Szövegdoboz 8"/>
          <p:cNvSpPr txBox="1"/>
          <p:nvPr/>
        </p:nvSpPr>
        <p:spPr>
          <a:xfrm>
            <a:off x="283464" y="4334256"/>
            <a:ext cx="4773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 smtClean="0"/>
              <a:t>Shielding</a:t>
            </a:r>
            <a:r>
              <a:rPr lang="hu-HU" sz="2400" dirty="0" smtClean="0"/>
              <a:t>:</a:t>
            </a:r>
          </a:p>
          <a:p>
            <a:pPr marL="342900" indent="-342900">
              <a:buFontTx/>
              <a:buChar char="-"/>
            </a:pPr>
            <a:r>
              <a:rPr lang="hu-HU" sz="2400" dirty="0" smtClean="0"/>
              <a:t>Rock (</a:t>
            </a:r>
            <a:r>
              <a:rPr lang="hu-HU" sz="2400" dirty="0" err="1" smtClean="0"/>
              <a:t>at</a:t>
            </a:r>
            <a:r>
              <a:rPr lang="hu-HU" sz="2400" dirty="0" smtClean="0"/>
              <a:t> </a:t>
            </a:r>
            <a:r>
              <a:rPr lang="hu-HU" sz="2400" dirty="0" err="1" smtClean="0"/>
              <a:t>least</a:t>
            </a:r>
            <a:r>
              <a:rPr lang="hu-HU" sz="2400" dirty="0" smtClean="0"/>
              <a:t> 30 m)</a:t>
            </a:r>
          </a:p>
          <a:p>
            <a:pPr marL="342900" indent="-342900">
              <a:buFontTx/>
              <a:buChar char="-"/>
            </a:pPr>
            <a:r>
              <a:rPr lang="hu-HU" sz="2400" dirty="0" err="1" smtClean="0"/>
              <a:t>Boronated</a:t>
            </a:r>
            <a:r>
              <a:rPr lang="hu-HU" sz="2400" dirty="0" smtClean="0"/>
              <a:t> paraffin (10 cm)</a:t>
            </a:r>
          </a:p>
          <a:p>
            <a:pPr marL="342900" indent="-342900">
              <a:buFontTx/>
              <a:buChar char="-"/>
            </a:pPr>
            <a:r>
              <a:rPr lang="hu-HU" sz="2400" dirty="0" smtClean="0"/>
              <a:t>Lead (10 cm)</a:t>
            </a:r>
          </a:p>
          <a:p>
            <a:pPr marL="342900" indent="-342900">
              <a:buFontTx/>
              <a:buChar char="-"/>
            </a:pPr>
            <a:r>
              <a:rPr lang="hu-HU" sz="2400" dirty="0" err="1" smtClean="0"/>
              <a:t>Copper</a:t>
            </a:r>
            <a:r>
              <a:rPr lang="hu-HU" sz="2400" dirty="0" smtClean="0"/>
              <a:t> (1 cm)</a:t>
            </a:r>
          </a:p>
          <a:p>
            <a:pPr marL="342900" indent="-342900">
              <a:buFontTx/>
              <a:buChar char="-"/>
            </a:pPr>
            <a:r>
              <a:rPr lang="hu-HU" sz="2400" dirty="0" err="1" smtClean="0"/>
              <a:t>Guard</a:t>
            </a:r>
            <a:r>
              <a:rPr lang="hu-HU" sz="2400" dirty="0" smtClean="0"/>
              <a:t> </a:t>
            </a:r>
            <a:r>
              <a:rPr lang="hu-HU" sz="2400" dirty="0" err="1" smtClean="0"/>
              <a:t>counter</a:t>
            </a:r>
            <a:r>
              <a:rPr lang="hu-HU" sz="2400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39696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19028" y="266361"/>
            <a:ext cx="8939629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aseline="30000" dirty="0"/>
              <a:t>39</a:t>
            </a:r>
            <a:r>
              <a:rPr lang="hu-HU" sz="3200" dirty="0"/>
              <a:t>Ar </a:t>
            </a:r>
            <a:r>
              <a:rPr lang="hu-HU" sz="3200" dirty="0" err="1"/>
              <a:t>detection</a:t>
            </a:r>
            <a:r>
              <a:rPr lang="hu-HU" sz="3200" dirty="0"/>
              <a:t>: </a:t>
            </a:r>
            <a:r>
              <a:rPr lang="hu-HU" sz="2400" dirty="0" err="1"/>
              <a:t>low</a:t>
            </a:r>
            <a:r>
              <a:rPr lang="hu-HU" sz="2400" dirty="0"/>
              <a:t> </a:t>
            </a:r>
            <a:r>
              <a:rPr lang="hu-HU" sz="2400" dirty="0" err="1"/>
              <a:t>background</a:t>
            </a:r>
            <a:r>
              <a:rPr lang="hu-HU" sz="2400" dirty="0"/>
              <a:t> </a:t>
            </a:r>
            <a:r>
              <a:rPr lang="hu-HU" sz="2400" dirty="0" err="1"/>
              <a:t>proportional</a:t>
            </a:r>
            <a:r>
              <a:rPr lang="hu-HU" sz="2400" dirty="0"/>
              <a:t> </a:t>
            </a:r>
            <a:r>
              <a:rPr lang="hu-HU" sz="2400" dirty="0" err="1"/>
              <a:t>counting</a:t>
            </a:r>
            <a:r>
              <a:rPr lang="hu-HU" sz="2400" dirty="0"/>
              <a:t> </a:t>
            </a:r>
            <a:r>
              <a:rPr lang="hu-HU" sz="2400" dirty="0" err="1" smtClean="0"/>
              <a:t>tubes</a:t>
            </a:r>
            <a:endParaRPr lang="hu-HU" sz="2400" dirty="0" smtClean="0"/>
          </a:p>
          <a:p>
            <a:r>
              <a:rPr lang="hu-HU" sz="2400" dirty="0" err="1" smtClean="0"/>
              <a:t>Ar</a:t>
            </a:r>
            <a:r>
              <a:rPr lang="hu-HU" sz="2400" dirty="0"/>
              <a:t> </a:t>
            </a:r>
            <a:r>
              <a:rPr lang="hu-HU" sz="2400" dirty="0" err="1" smtClean="0"/>
              <a:t>counter</a:t>
            </a:r>
            <a:r>
              <a:rPr lang="hu-HU" sz="2400" dirty="0" smtClean="0"/>
              <a:t> </a:t>
            </a:r>
            <a:r>
              <a:rPr lang="hu-HU" sz="2400" dirty="0" err="1" smtClean="0"/>
              <a:t>gas</a:t>
            </a:r>
            <a:r>
              <a:rPr lang="hu-HU" sz="2400" dirty="0" smtClean="0"/>
              <a:t>: 90% argon + 10% </a:t>
            </a:r>
            <a:r>
              <a:rPr lang="hu-HU" sz="2400" dirty="0" err="1" smtClean="0"/>
              <a:t>methane</a:t>
            </a:r>
            <a:endParaRPr lang="hu-HU" sz="2400" dirty="0" smtClean="0"/>
          </a:p>
          <a:p>
            <a:r>
              <a:rPr lang="hu-HU" sz="2400" dirty="0" err="1" smtClean="0"/>
              <a:t>Kr</a:t>
            </a:r>
            <a:r>
              <a:rPr lang="hu-HU" sz="2400" dirty="0" smtClean="0"/>
              <a:t> </a:t>
            </a:r>
            <a:r>
              <a:rPr lang="hu-HU" sz="2400" dirty="0" err="1" smtClean="0"/>
              <a:t>counter</a:t>
            </a:r>
            <a:r>
              <a:rPr lang="hu-HU" sz="2400" dirty="0" smtClean="0"/>
              <a:t> </a:t>
            </a:r>
            <a:r>
              <a:rPr lang="hu-HU" sz="2400" dirty="0" err="1" smtClean="0"/>
              <a:t>gas</a:t>
            </a:r>
            <a:r>
              <a:rPr lang="hu-HU" sz="2400" dirty="0" smtClean="0"/>
              <a:t>: 20-30 </a:t>
            </a:r>
            <a:r>
              <a:rPr lang="el-GR" sz="2400" dirty="0" smtClean="0"/>
              <a:t>μ</a:t>
            </a:r>
            <a:r>
              <a:rPr lang="hu-HU" sz="2400" dirty="0" smtClean="0"/>
              <a:t>l </a:t>
            </a:r>
            <a:r>
              <a:rPr lang="hu-HU" sz="2400" dirty="0" err="1" smtClean="0"/>
              <a:t>krypton</a:t>
            </a:r>
            <a:r>
              <a:rPr lang="hu-HU" sz="2400" dirty="0" smtClean="0"/>
              <a:t> + </a:t>
            </a:r>
            <a:r>
              <a:rPr lang="hu-HU" sz="2400" dirty="0" smtClean="0">
                <a:sym typeface="Symbol" panose="05050102010706020507" pitchFamily="18" charset="2"/>
              </a:rPr>
              <a:t>100% </a:t>
            </a:r>
            <a:r>
              <a:rPr lang="hu-HU" sz="2400" dirty="0" err="1" smtClean="0">
                <a:sym typeface="Symbol" panose="05050102010706020507" pitchFamily="18" charset="2"/>
              </a:rPr>
              <a:t>methane</a:t>
            </a:r>
            <a:endParaRPr lang="hu-HU" sz="2400" dirty="0"/>
          </a:p>
          <a:p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28" y="2041523"/>
            <a:ext cx="7424928" cy="2113167"/>
          </a:xfrm>
          <a:prstGeom prst="rect">
            <a:avLst/>
          </a:prstGeom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970" y="3862873"/>
            <a:ext cx="2224941" cy="272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25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28172" y="233352"/>
            <a:ext cx="8939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aseline="30000" dirty="0"/>
              <a:t>39</a:t>
            </a:r>
            <a:r>
              <a:rPr lang="hu-HU" sz="3200" dirty="0"/>
              <a:t>Ar </a:t>
            </a:r>
            <a:r>
              <a:rPr lang="hu-HU" sz="3200" dirty="0" err="1"/>
              <a:t>detection</a:t>
            </a:r>
            <a:r>
              <a:rPr lang="hu-HU" sz="3200" dirty="0"/>
              <a:t>: </a:t>
            </a:r>
            <a:r>
              <a:rPr lang="hu-HU" sz="2400" dirty="0" err="1"/>
              <a:t>low</a:t>
            </a:r>
            <a:r>
              <a:rPr lang="hu-HU" sz="2400" dirty="0"/>
              <a:t> </a:t>
            </a:r>
            <a:r>
              <a:rPr lang="hu-HU" sz="2400" dirty="0" err="1"/>
              <a:t>background</a:t>
            </a:r>
            <a:r>
              <a:rPr lang="hu-HU" sz="2400" dirty="0"/>
              <a:t> </a:t>
            </a:r>
            <a:r>
              <a:rPr lang="hu-HU" sz="2400" dirty="0" err="1"/>
              <a:t>proportional</a:t>
            </a:r>
            <a:r>
              <a:rPr lang="hu-HU" sz="2400" dirty="0"/>
              <a:t> </a:t>
            </a:r>
            <a:r>
              <a:rPr lang="hu-HU" sz="2400" dirty="0" err="1"/>
              <a:t>counting</a:t>
            </a:r>
            <a:r>
              <a:rPr lang="hu-HU" sz="2400" dirty="0"/>
              <a:t> </a:t>
            </a:r>
            <a:r>
              <a:rPr lang="hu-HU" sz="2400" dirty="0" err="1"/>
              <a:t>tubes</a:t>
            </a:r>
            <a:endParaRPr lang="hu-HU" sz="2400" dirty="0"/>
          </a:p>
          <a:p>
            <a:r>
              <a:rPr lang="hu-HU" sz="2400" dirty="0" err="1"/>
              <a:t>Gran</a:t>
            </a:r>
            <a:r>
              <a:rPr lang="hu-HU" sz="2400" dirty="0"/>
              <a:t> </a:t>
            </a:r>
            <a:r>
              <a:rPr lang="hu-HU" sz="2400" dirty="0" err="1"/>
              <a:t>Sasso</a:t>
            </a:r>
            <a:r>
              <a:rPr lang="hu-HU" sz="2400" dirty="0"/>
              <a:t> (</a:t>
            </a:r>
            <a:r>
              <a:rPr lang="hu-HU" sz="2400" dirty="0" err="1"/>
              <a:t>Italy</a:t>
            </a:r>
            <a:r>
              <a:rPr lang="hu-HU" sz="2400" dirty="0"/>
              <a:t>)?	</a:t>
            </a:r>
          </a:p>
          <a:p>
            <a:r>
              <a:rPr lang="hu-HU" sz="2400" dirty="0"/>
              <a:t>A </a:t>
            </a:r>
            <a:r>
              <a:rPr lang="hu-HU" sz="2400" dirty="0" err="1"/>
              <a:t>salt</a:t>
            </a:r>
            <a:r>
              <a:rPr lang="hu-HU" sz="2400" dirty="0"/>
              <a:t> </a:t>
            </a:r>
            <a:r>
              <a:rPr lang="hu-HU" sz="2400" dirty="0" err="1"/>
              <a:t>mine</a:t>
            </a:r>
            <a:r>
              <a:rPr lang="hu-HU" sz="2400" dirty="0"/>
              <a:t>? A </a:t>
            </a:r>
            <a:r>
              <a:rPr lang="hu-HU" sz="2400" dirty="0" err="1"/>
              <a:t>cave</a:t>
            </a:r>
            <a:r>
              <a:rPr lang="hu-HU" sz="2400" dirty="0"/>
              <a:t> </a:t>
            </a:r>
            <a:r>
              <a:rPr lang="hu-HU" sz="2400" dirty="0" err="1"/>
              <a:t>or</a:t>
            </a:r>
            <a:r>
              <a:rPr lang="hu-HU" sz="2400" dirty="0"/>
              <a:t> a </a:t>
            </a:r>
            <a:r>
              <a:rPr lang="hu-HU" sz="2400" dirty="0" err="1"/>
              <a:t>vine</a:t>
            </a:r>
            <a:r>
              <a:rPr lang="hu-HU" sz="2400" dirty="0"/>
              <a:t> </a:t>
            </a:r>
            <a:r>
              <a:rPr lang="hu-HU" sz="2400" dirty="0" err="1" smtClean="0"/>
              <a:t>cellar</a:t>
            </a:r>
            <a:r>
              <a:rPr lang="hu-HU" sz="2400" dirty="0" smtClean="0"/>
              <a:t> in </a:t>
            </a:r>
            <a:r>
              <a:rPr lang="hu-HU" sz="2400" dirty="0"/>
              <a:t>Hungary?</a:t>
            </a:r>
          </a:p>
        </p:txBody>
      </p:sp>
      <p:pic>
        <p:nvPicPr>
          <p:cNvPr id="4098" name="Picture 2" descr="http://www.radarhotel.it/public/filetiny/gransas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8" y="1660800"/>
            <a:ext cx="5334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984" y="2700921"/>
            <a:ext cx="5654402" cy="408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8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Ã©ptalÃ¡lat a kÃ¶vetkezÅre: âsalina turda josef rudolf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55" y="3435504"/>
            <a:ext cx="3124118" cy="101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KÃ©ptalÃ¡lat a kÃ¶vetkezÅre: âsalina turdaâ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56" y="1652882"/>
            <a:ext cx="3100035" cy="162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160" y="1663177"/>
            <a:ext cx="2106950" cy="2809267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726" y="1755958"/>
            <a:ext cx="3227851" cy="242088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609" y="4391976"/>
            <a:ext cx="3227850" cy="2420888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128172" y="233352"/>
            <a:ext cx="8939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aseline="30000" dirty="0"/>
              <a:t>39</a:t>
            </a:r>
            <a:r>
              <a:rPr lang="hu-HU" sz="3200" dirty="0"/>
              <a:t>Ar </a:t>
            </a:r>
            <a:r>
              <a:rPr lang="hu-HU" sz="3200" dirty="0" err="1"/>
              <a:t>detection</a:t>
            </a:r>
            <a:r>
              <a:rPr lang="hu-HU" sz="3200" dirty="0"/>
              <a:t>: </a:t>
            </a:r>
            <a:r>
              <a:rPr lang="hu-HU" sz="2400" dirty="0" err="1"/>
              <a:t>low</a:t>
            </a:r>
            <a:r>
              <a:rPr lang="hu-HU" sz="2400" dirty="0"/>
              <a:t> </a:t>
            </a:r>
            <a:r>
              <a:rPr lang="hu-HU" sz="2400" dirty="0" err="1"/>
              <a:t>background</a:t>
            </a:r>
            <a:r>
              <a:rPr lang="hu-HU" sz="2400" dirty="0"/>
              <a:t> </a:t>
            </a:r>
            <a:r>
              <a:rPr lang="hu-HU" sz="2400" dirty="0" err="1"/>
              <a:t>proportional</a:t>
            </a:r>
            <a:r>
              <a:rPr lang="hu-HU" sz="2400" dirty="0"/>
              <a:t> </a:t>
            </a:r>
            <a:r>
              <a:rPr lang="hu-HU" sz="2400" dirty="0" err="1"/>
              <a:t>counting</a:t>
            </a:r>
            <a:r>
              <a:rPr lang="hu-HU" sz="2400" dirty="0"/>
              <a:t> </a:t>
            </a:r>
            <a:r>
              <a:rPr lang="hu-HU" sz="2400" dirty="0" err="1"/>
              <a:t>tubes</a:t>
            </a:r>
            <a:endParaRPr lang="hu-HU" sz="2400" dirty="0"/>
          </a:p>
          <a:p>
            <a:r>
              <a:rPr lang="hu-HU" sz="2400" dirty="0" smtClean="0"/>
              <a:t>A </a:t>
            </a:r>
            <a:r>
              <a:rPr lang="hu-HU" sz="2400" dirty="0" err="1" smtClean="0"/>
              <a:t>salt</a:t>
            </a:r>
            <a:r>
              <a:rPr lang="hu-HU" sz="2400" dirty="0" smtClean="0"/>
              <a:t> </a:t>
            </a:r>
            <a:r>
              <a:rPr lang="hu-HU" sz="2400" dirty="0" err="1" smtClean="0"/>
              <a:t>mine</a:t>
            </a:r>
            <a:r>
              <a:rPr lang="hu-HU" sz="2400" dirty="0" smtClean="0"/>
              <a:t>? </a:t>
            </a:r>
            <a:r>
              <a:rPr lang="hu-HU" sz="2400" dirty="0" err="1" smtClean="0"/>
              <a:t>Turda</a:t>
            </a:r>
            <a:r>
              <a:rPr lang="hu-HU" sz="2400" dirty="0" smtClean="0"/>
              <a:t> (</a:t>
            </a:r>
            <a:r>
              <a:rPr lang="hu-HU" sz="2400" dirty="0" err="1" smtClean="0"/>
              <a:t>Romania</a:t>
            </a:r>
            <a:r>
              <a:rPr lang="hu-HU" sz="2400" dirty="0" smtClean="0"/>
              <a:t>), </a:t>
            </a:r>
            <a:r>
              <a:rPr lang="hu-HU" sz="2400" dirty="0" err="1" smtClean="0"/>
              <a:t>Prahova</a:t>
            </a:r>
            <a:r>
              <a:rPr lang="hu-HU" sz="2400" dirty="0" smtClean="0"/>
              <a:t> (</a:t>
            </a:r>
            <a:r>
              <a:rPr lang="hu-HU" sz="2400" dirty="0" err="1" smtClean="0"/>
              <a:t>Romania</a:t>
            </a:r>
            <a:r>
              <a:rPr lang="hu-HU" sz="2400" dirty="0" smtClean="0"/>
              <a:t>)?</a:t>
            </a:r>
          </a:p>
          <a:p>
            <a:r>
              <a:rPr lang="hu-HU" sz="2400" dirty="0" smtClean="0"/>
              <a:t>A </a:t>
            </a:r>
            <a:r>
              <a:rPr lang="hu-HU" sz="2400" dirty="0" err="1" smtClean="0"/>
              <a:t>vine</a:t>
            </a:r>
            <a:r>
              <a:rPr lang="hu-HU" sz="2400" dirty="0" smtClean="0"/>
              <a:t> </a:t>
            </a:r>
            <a:r>
              <a:rPr lang="hu-HU" sz="2400" dirty="0" err="1" smtClean="0"/>
              <a:t>cellar</a:t>
            </a:r>
            <a:r>
              <a:rPr lang="hu-HU" sz="2400" dirty="0" smtClean="0"/>
              <a:t>?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967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28172" y="233352"/>
            <a:ext cx="8939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aseline="30000" dirty="0"/>
              <a:t>39</a:t>
            </a:r>
            <a:r>
              <a:rPr lang="hu-HU" sz="3200" dirty="0"/>
              <a:t>Ar </a:t>
            </a:r>
            <a:r>
              <a:rPr lang="hu-HU" sz="3200" dirty="0" err="1"/>
              <a:t>detection</a:t>
            </a:r>
            <a:r>
              <a:rPr lang="hu-HU" sz="3200" dirty="0"/>
              <a:t>: </a:t>
            </a:r>
            <a:r>
              <a:rPr lang="hu-HU" sz="2400" dirty="0" err="1"/>
              <a:t>low</a:t>
            </a:r>
            <a:r>
              <a:rPr lang="hu-HU" sz="2400" dirty="0"/>
              <a:t> </a:t>
            </a:r>
            <a:r>
              <a:rPr lang="hu-HU" sz="2400" dirty="0" err="1"/>
              <a:t>background</a:t>
            </a:r>
            <a:r>
              <a:rPr lang="hu-HU" sz="2400" dirty="0"/>
              <a:t> </a:t>
            </a:r>
            <a:r>
              <a:rPr lang="hu-HU" sz="2400" dirty="0" err="1"/>
              <a:t>proportional</a:t>
            </a:r>
            <a:r>
              <a:rPr lang="hu-HU" sz="2400" dirty="0"/>
              <a:t> </a:t>
            </a:r>
            <a:r>
              <a:rPr lang="hu-HU" sz="2400" dirty="0" err="1"/>
              <a:t>counting</a:t>
            </a:r>
            <a:r>
              <a:rPr lang="hu-HU" sz="2400" dirty="0"/>
              <a:t> </a:t>
            </a:r>
            <a:r>
              <a:rPr lang="hu-HU" sz="2400" dirty="0" err="1" smtClean="0"/>
              <a:t>tubes</a:t>
            </a:r>
            <a:endParaRPr lang="hu-HU" sz="2400" dirty="0" smtClean="0"/>
          </a:p>
          <a:p>
            <a:r>
              <a:rPr lang="hu-HU" sz="2400" dirty="0" err="1" smtClean="0"/>
              <a:t>Slanic</a:t>
            </a:r>
            <a:r>
              <a:rPr lang="hu-HU" sz="2400" dirty="0" smtClean="0"/>
              <a:t> </a:t>
            </a:r>
            <a:r>
              <a:rPr lang="hu-HU" sz="2400" dirty="0" err="1" smtClean="0"/>
              <a:t>Prahova</a:t>
            </a:r>
            <a:endParaRPr lang="hu-HU" sz="2400" dirty="0"/>
          </a:p>
          <a:p>
            <a:endParaRPr lang="hu-HU" sz="24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967" y="1185960"/>
            <a:ext cx="7633354" cy="552275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3161" y="3553946"/>
            <a:ext cx="4651421" cy="330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8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128172" y="233352"/>
            <a:ext cx="8939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aseline="30000" dirty="0"/>
              <a:t>39</a:t>
            </a:r>
            <a:r>
              <a:rPr lang="hu-HU" sz="3200" dirty="0"/>
              <a:t>Ar </a:t>
            </a:r>
            <a:r>
              <a:rPr lang="hu-HU" sz="3200" dirty="0" err="1"/>
              <a:t>detection</a:t>
            </a:r>
            <a:r>
              <a:rPr lang="hu-HU" sz="3200" dirty="0"/>
              <a:t>: </a:t>
            </a:r>
            <a:r>
              <a:rPr lang="hu-HU" sz="2400" dirty="0" err="1"/>
              <a:t>low</a:t>
            </a:r>
            <a:r>
              <a:rPr lang="hu-HU" sz="2400" dirty="0"/>
              <a:t> </a:t>
            </a:r>
            <a:r>
              <a:rPr lang="hu-HU" sz="2400" dirty="0" err="1"/>
              <a:t>background</a:t>
            </a:r>
            <a:r>
              <a:rPr lang="hu-HU" sz="2400" dirty="0"/>
              <a:t> </a:t>
            </a:r>
            <a:r>
              <a:rPr lang="hu-HU" sz="2400" dirty="0" err="1"/>
              <a:t>proportional</a:t>
            </a:r>
            <a:r>
              <a:rPr lang="hu-HU" sz="2400" dirty="0"/>
              <a:t> </a:t>
            </a:r>
            <a:r>
              <a:rPr lang="hu-HU" sz="2400" dirty="0" err="1"/>
              <a:t>counting</a:t>
            </a:r>
            <a:r>
              <a:rPr lang="hu-HU" sz="2400" dirty="0"/>
              <a:t> </a:t>
            </a:r>
            <a:r>
              <a:rPr lang="hu-HU" sz="2400" dirty="0" err="1" smtClean="0"/>
              <a:t>tubes</a:t>
            </a:r>
            <a:endParaRPr lang="hu-HU" sz="2400" dirty="0" smtClean="0"/>
          </a:p>
          <a:p>
            <a:r>
              <a:rPr lang="hu-HU" sz="2400" dirty="0" err="1" smtClean="0"/>
              <a:t>Slanic</a:t>
            </a:r>
            <a:r>
              <a:rPr lang="hu-HU" sz="2400" dirty="0" smtClean="0"/>
              <a:t> </a:t>
            </a:r>
            <a:r>
              <a:rPr lang="hu-HU" sz="2400" dirty="0" err="1" smtClean="0"/>
              <a:t>Prahova</a:t>
            </a:r>
            <a:endParaRPr lang="hu-HU" sz="2400" dirty="0"/>
          </a:p>
          <a:p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207" y="1739062"/>
            <a:ext cx="6953132" cy="4950988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94" y="1324947"/>
            <a:ext cx="4080402" cy="54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1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308" y="164828"/>
            <a:ext cx="10515600" cy="1325563"/>
          </a:xfrm>
        </p:spPr>
        <p:txBody>
          <a:bodyPr/>
          <a:lstStyle/>
          <a:p>
            <a:r>
              <a:rPr lang="en-US" dirty="0" err="1" smtClean="0"/>
              <a:t>Rb-Sr</a:t>
            </a:r>
            <a:r>
              <a:rPr lang="en-US" dirty="0" smtClean="0"/>
              <a:t> </a:t>
            </a:r>
            <a:r>
              <a:rPr lang="hu-HU" dirty="0" smtClean="0"/>
              <a:t>rendszer</a:t>
            </a:r>
            <a:endParaRPr lang="en-US" dirty="0"/>
          </a:p>
        </p:txBody>
      </p:sp>
      <p:pic>
        <p:nvPicPr>
          <p:cNvPr id="7" name="Content Placeholder 6" descr="Rb-Sr.p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454" r="-26454"/>
          <a:stretch>
            <a:fillRect/>
          </a:stretch>
        </p:blipFill>
        <p:spPr>
          <a:xfrm>
            <a:off x="-757011" y="1490391"/>
            <a:ext cx="7677150" cy="2936875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83760" y="4668036"/>
            <a:ext cx="6036873" cy="150283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Rb: alkali; soluble, mobile, highly incompatible, substitutes for K</a:t>
            </a:r>
          </a:p>
          <a:p>
            <a:r>
              <a:rPr lang="en-US" dirty="0" smtClean="0"/>
              <a:t>Sr: alkaline Earth; soluble, somewhat mobile, incompatible, substitutes for Ca</a:t>
            </a:r>
          </a:p>
          <a:p>
            <a:r>
              <a:rPr lang="en-US" dirty="0" smtClean="0"/>
              <a:t>Both concentrated in the Earth’s crust; particularly Rb. High Rb/Sr in granitic rocks and their derivatives.</a:t>
            </a:r>
            <a:endParaRPr lang="en-US" dirty="0"/>
          </a:p>
        </p:txBody>
      </p:sp>
      <p:pic>
        <p:nvPicPr>
          <p:cNvPr id="1026" name="Picture 2" descr="KÃ©ptalÃ¡lat a kÃ¶vetkezÅre: â87Rb 87Sr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27" y="1034778"/>
            <a:ext cx="54864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34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52" y="156119"/>
            <a:ext cx="10515600" cy="1325563"/>
          </a:xfrm>
        </p:spPr>
        <p:txBody>
          <a:bodyPr/>
          <a:lstStyle/>
          <a:p>
            <a:r>
              <a:rPr lang="en-US" dirty="0" err="1" smtClean="0"/>
              <a:t>Sr</a:t>
            </a:r>
            <a:r>
              <a:rPr lang="en-US" dirty="0" smtClean="0"/>
              <a:t> </a:t>
            </a:r>
            <a:r>
              <a:rPr lang="hu-HU" dirty="0" smtClean="0"/>
              <a:t>k</a:t>
            </a:r>
            <a:r>
              <a:rPr lang="en-US" dirty="0" err="1" smtClean="0"/>
              <a:t>ronos</a:t>
            </a:r>
            <a:r>
              <a:rPr lang="hu-HU" dirty="0" smtClean="0"/>
              <a:t>z</a:t>
            </a:r>
            <a:r>
              <a:rPr lang="en-US" dirty="0" err="1" smtClean="0"/>
              <a:t>ratigr</a:t>
            </a:r>
            <a:r>
              <a:rPr lang="hu-HU" dirty="0" err="1" smtClean="0"/>
              <a:t>áfia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Sr present in relatively high concentration is seawater.</a:t>
            </a:r>
          </a:p>
          <a:p>
            <a:r>
              <a:rPr lang="en-US" dirty="0" smtClean="0"/>
              <a:t>Also concentrated in carbonates (abundant marine bio-sediment).</a:t>
            </a:r>
          </a:p>
          <a:p>
            <a:r>
              <a:rPr lang="en-US" dirty="0" smtClean="0"/>
              <a:t>Long residence time; therefore</a:t>
            </a:r>
          </a:p>
          <a:p>
            <a:pPr lvl="1"/>
            <a:r>
              <a:rPr lang="en-US" dirty="0" smtClean="0"/>
              <a:t>Sr isotopic composition of open ocean water is uniform (in space).</a:t>
            </a:r>
          </a:p>
          <a:p>
            <a:r>
              <a:rPr lang="en-US" dirty="0" smtClean="0"/>
              <a:t>Sr isotope ratio varies in time, mainly due to changes in the relative fluxes from the continents (erosion) and mantle (ridge-crest hydrothermal activity).</a:t>
            </a:r>
          </a:p>
          <a:p>
            <a:r>
              <a:rPr lang="en-US" dirty="0" smtClean="0"/>
              <a:t>Particularly in the Tertiary, Sr isotope ratio of marine sediment can be used to date the horizon..</a:t>
            </a:r>
            <a:endParaRPr lang="en-US" dirty="0"/>
          </a:p>
        </p:txBody>
      </p:sp>
      <p:pic>
        <p:nvPicPr>
          <p:cNvPr id="7" name="Content Placeholder 6" descr="Figure2.12new.png"/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10" r="-3191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5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52" y="156119"/>
            <a:ext cx="10515600" cy="1325563"/>
          </a:xfrm>
        </p:spPr>
        <p:txBody>
          <a:bodyPr/>
          <a:lstStyle/>
          <a:p>
            <a:r>
              <a:rPr lang="hu-HU" dirty="0" smtClean="0"/>
              <a:t>Az urán és bomlási sora</a:t>
            </a:r>
            <a:endParaRPr lang="en-US" dirty="0"/>
          </a:p>
        </p:txBody>
      </p:sp>
      <p:pic>
        <p:nvPicPr>
          <p:cNvPr id="10" name="Picture 4" descr="http://upload.wikimedia.org/wikipedia/commons/a/a1/Decay_chain%284n%2B2,_Uranium_series%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43" y="1114698"/>
            <a:ext cx="4450080" cy="58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KÃ©ptalÃ¡lat a kÃ¶vetkezÅre: âsecular equilibriumâ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274" y="321445"/>
            <a:ext cx="4441372" cy="279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652" y="3286310"/>
            <a:ext cx="4362994" cy="348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9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355" y="244343"/>
            <a:ext cx="10515600" cy="1325563"/>
          </a:xfrm>
        </p:spPr>
        <p:txBody>
          <a:bodyPr/>
          <a:lstStyle/>
          <a:p>
            <a:r>
              <a:rPr lang="en-US" dirty="0" err="1" smtClean="0"/>
              <a:t>Sr</a:t>
            </a:r>
            <a:r>
              <a:rPr lang="hu-HU" dirty="0" smtClean="0"/>
              <a:t>-U izotóparány paramétertér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521832" y="6245019"/>
            <a:ext cx="122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2.12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9906"/>
            <a:ext cx="4679756" cy="479589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841" y="1432500"/>
            <a:ext cx="6964491" cy="507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33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7"/>
          <p:cNvSpPr txBox="1"/>
          <p:nvPr/>
        </p:nvSpPr>
        <p:spPr>
          <a:xfrm>
            <a:off x="91943" y="308936"/>
            <a:ext cx="8612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Elemek, izotópok  vízben: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605" y="836023"/>
            <a:ext cx="10110732" cy="5691968"/>
          </a:xfrm>
          <a:prstGeom prst="rect">
            <a:avLst/>
          </a:prstGeom>
        </p:spPr>
      </p:pic>
      <p:sp>
        <p:nvSpPr>
          <p:cNvPr id="7" name="Lekerekített téglalapbuborék 6"/>
          <p:cNvSpPr/>
          <p:nvPr/>
        </p:nvSpPr>
        <p:spPr>
          <a:xfrm>
            <a:off x="91943" y="1010194"/>
            <a:ext cx="1736857" cy="748937"/>
          </a:xfrm>
          <a:prstGeom prst="wedgeRoundRectCallout">
            <a:avLst>
              <a:gd name="adj1" fmla="val 76672"/>
              <a:gd name="adj2" fmla="val 531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aseline="30000" dirty="0" smtClean="0"/>
              <a:t>3</a:t>
            </a:r>
            <a:r>
              <a:rPr lang="hu-HU" dirty="0" smtClean="0"/>
              <a:t>H, </a:t>
            </a:r>
            <a:r>
              <a:rPr lang="el-GR" dirty="0" smtClean="0"/>
              <a:t>δ</a:t>
            </a:r>
            <a:r>
              <a:rPr lang="hu-HU" baseline="30000" dirty="0" smtClean="0"/>
              <a:t>2</a:t>
            </a:r>
            <a:r>
              <a:rPr lang="hu-HU" dirty="0" smtClean="0"/>
              <a:t>H</a:t>
            </a:r>
          </a:p>
          <a:p>
            <a:pPr algn="ctr"/>
            <a:r>
              <a:rPr lang="hu-HU" baseline="30000" dirty="0" smtClean="0"/>
              <a:t>3</a:t>
            </a:r>
            <a:r>
              <a:rPr lang="hu-HU" dirty="0" smtClean="0"/>
              <a:t>H/</a:t>
            </a:r>
            <a:r>
              <a:rPr lang="hu-HU" baseline="30000" dirty="0" smtClean="0"/>
              <a:t>1</a:t>
            </a:r>
            <a:r>
              <a:rPr lang="hu-HU" dirty="0" smtClean="0"/>
              <a:t>H=10</a:t>
            </a:r>
            <a:r>
              <a:rPr lang="hu-HU" baseline="30000" dirty="0" smtClean="0"/>
              <a:t>-18</a:t>
            </a:r>
            <a:endParaRPr lang="hu-HU" baseline="30000" dirty="0"/>
          </a:p>
        </p:txBody>
      </p:sp>
      <p:sp>
        <p:nvSpPr>
          <p:cNvPr id="15" name="Lekerekített téglalapbuborék 14"/>
          <p:cNvSpPr/>
          <p:nvPr/>
        </p:nvSpPr>
        <p:spPr>
          <a:xfrm>
            <a:off x="6967919" y="165299"/>
            <a:ext cx="1736857" cy="748937"/>
          </a:xfrm>
          <a:prstGeom prst="wedgeRoundRectCallout">
            <a:avLst>
              <a:gd name="adj1" fmla="val 69652"/>
              <a:gd name="adj2" fmla="val 2497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δ</a:t>
            </a:r>
            <a:r>
              <a:rPr lang="hu-HU" baseline="30000" dirty="0" smtClean="0"/>
              <a:t>17,18</a:t>
            </a:r>
            <a:r>
              <a:rPr lang="hu-HU" dirty="0" smtClean="0"/>
              <a:t>O</a:t>
            </a:r>
            <a:endParaRPr lang="hu-HU" dirty="0"/>
          </a:p>
        </p:txBody>
      </p:sp>
      <p:sp>
        <p:nvSpPr>
          <p:cNvPr id="18" name="Lekerekített téglalapbuborék 17"/>
          <p:cNvSpPr/>
          <p:nvPr/>
        </p:nvSpPr>
        <p:spPr>
          <a:xfrm>
            <a:off x="4936229" y="178280"/>
            <a:ext cx="1736857" cy="748937"/>
          </a:xfrm>
          <a:prstGeom prst="wedgeRoundRectCallout">
            <a:avLst>
              <a:gd name="adj1" fmla="val 129319"/>
              <a:gd name="adj2" fmla="val 2241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δ</a:t>
            </a:r>
            <a:r>
              <a:rPr lang="hu-HU" baseline="30000" dirty="0" smtClean="0"/>
              <a:t>17,18</a:t>
            </a:r>
            <a:r>
              <a:rPr lang="hu-HU" dirty="0" smtClean="0"/>
              <a:t>O</a:t>
            </a:r>
          </a:p>
          <a:p>
            <a:pPr algn="ctr"/>
            <a:r>
              <a:rPr lang="hu-HU" baseline="30000" dirty="0" smtClean="0"/>
              <a:t>14</a:t>
            </a:r>
            <a:r>
              <a:rPr lang="hu-HU" dirty="0" smtClean="0"/>
              <a:t>C/</a:t>
            </a:r>
            <a:r>
              <a:rPr lang="hu-HU" baseline="30000" dirty="0" smtClean="0"/>
              <a:t>12</a:t>
            </a:r>
            <a:r>
              <a:rPr lang="hu-HU" dirty="0" smtClean="0"/>
              <a:t>C=10</a:t>
            </a:r>
            <a:r>
              <a:rPr lang="hu-HU" baseline="30000" dirty="0" smtClean="0"/>
              <a:t>-12</a:t>
            </a:r>
            <a:endParaRPr lang="hu-HU" dirty="0"/>
          </a:p>
        </p:txBody>
      </p:sp>
      <p:sp>
        <p:nvSpPr>
          <p:cNvPr id="19" name="Lekerekített téglalapbuborék 18"/>
          <p:cNvSpPr/>
          <p:nvPr/>
        </p:nvSpPr>
        <p:spPr>
          <a:xfrm>
            <a:off x="9060271" y="126193"/>
            <a:ext cx="2017032" cy="748937"/>
          </a:xfrm>
          <a:prstGeom prst="wedgeRoundRectCallout">
            <a:avLst>
              <a:gd name="adj1" fmla="val -71241"/>
              <a:gd name="adj2" fmla="val 2369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 smtClean="0"/>
              <a:t>δ</a:t>
            </a:r>
            <a:r>
              <a:rPr lang="hu-HU" baseline="30000" dirty="0" smtClean="0"/>
              <a:t>15</a:t>
            </a:r>
            <a:r>
              <a:rPr lang="hu-HU" dirty="0" smtClean="0"/>
              <a:t>N (NO</a:t>
            </a:r>
            <a:r>
              <a:rPr lang="hu-HU" baseline="-25000" dirty="0" smtClean="0"/>
              <a:t>3</a:t>
            </a:r>
            <a:r>
              <a:rPr lang="hu-HU" baseline="30000" dirty="0" smtClean="0"/>
              <a:t>-</a:t>
            </a:r>
            <a:r>
              <a:rPr lang="hu-HU" dirty="0" smtClean="0"/>
              <a:t>,NH</a:t>
            </a:r>
            <a:r>
              <a:rPr lang="hu-HU" baseline="-25000" dirty="0" smtClean="0"/>
              <a:t>4</a:t>
            </a:r>
            <a:r>
              <a:rPr lang="hu-HU" baseline="30000" dirty="0" smtClean="0"/>
              <a:t>+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20" name="Lekerekített téglalapbuborék 19"/>
          <p:cNvSpPr/>
          <p:nvPr/>
        </p:nvSpPr>
        <p:spPr>
          <a:xfrm>
            <a:off x="10428908" y="1759131"/>
            <a:ext cx="1736857" cy="748937"/>
          </a:xfrm>
          <a:prstGeom prst="wedgeRoundRectCallout">
            <a:avLst>
              <a:gd name="adj1" fmla="val -70238"/>
              <a:gd name="adj2" fmla="val 1404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aseline="30000" dirty="0" smtClean="0"/>
              <a:t>3</a:t>
            </a:r>
            <a:r>
              <a:rPr lang="hu-HU" dirty="0" smtClean="0"/>
              <a:t>He/</a:t>
            </a:r>
            <a:r>
              <a:rPr lang="hu-HU" baseline="30000" dirty="0" smtClean="0"/>
              <a:t>4</a:t>
            </a:r>
            <a:r>
              <a:rPr lang="hu-HU" dirty="0" smtClean="0"/>
              <a:t>He</a:t>
            </a:r>
          </a:p>
          <a:p>
            <a:pPr algn="ctr"/>
            <a:r>
              <a:rPr lang="hu-HU" dirty="0" smtClean="0"/>
              <a:t>He</a:t>
            </a:r>
            <a:endParaRPr lang="hu-HU" dirty="0"/>
          </a:p>
          <a:p>
            <a:pPr algn="ctr"/>
            <a:r>
              <a:rPr lang="hu-HU" dirty="0" smtClean="0"/>
              <a:t>Ne, </a:t>
            </a:r>
            <a:r>
              <a:rPr lang="hu-HU" dirty="0" err="1" smtClean="0"/>
              <a:t>Ar</a:t>
            </a:r>
            <a:r>
              <a:rPr lang="hu-HU" dirty="0" smtClean="0"/>
              <a:t>, </a:t>
            </a:r>
            <a:r>
              <a:rPr lang="hu-HU" dirty="0" err="1" smtClean="0"/>
              <a:t>Kr</a:t>
            </a:r>
            <a:r>
              <a:rPr lang="hu-HU" dirty="0" smtClean="0"/>
              <a:t>, Xe</a:t>
            </a:r>
            <a:endParaRPr lang="hu-HU" baseline="300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8549" y="4027986"/>
            <a:ext cx="2133600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9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66632" y="165642"/>
            <a:ext cx="1142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u="sng" dirty="0" err="1"/>
              <a:t>Neptune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Plus</a:t>
            </a:r>
            <a:r>
              <a:rPr lang="hu-HU" sz="2400" dirty="0" smtClean="0"/>
              <a:t>: </a:t>
            </a:r>
            <a:r>
              <a:rPr lang="hu-HU" sz="2400" dirty="0" err="1" smtClean="0"/>
              <a:t>multicollector</a:t>
            </a:r>
            <a:r>
              <a:rPr lang="hu-HU" sz="2400" dirty="0" smtClean="0"/>
              <a:t> </a:t>
            </a:r>
            <a:r>
              <a:rPr lang="hu-HU" sz="2400" dirty="0" err="1" smtClean="0"/>
              <a:t>inductively</a:t>
            </a:r>
            <a:r>
              <a:rPr lang="hu-HU" sz="2400" dirty="0" smtClean="0"/>
              <a:t> </a:t>
            </a:r>
            <a:r>
              <a:rPr lang="hu-HU" sz="2400" dirty="0" err="1" smtClean="0"/>
              <a:t>coupled</a:t>
            </a:r>
            <a:r>
              <a:rPr lang="hu-HU" sz="2400" dirty="0" smtClean="0"/>
              <a:t> </a:t>
            </a:r>
            <a:r>
              <a:rPr lang="hu-HU" sz="2400" dirty="0" err="1" smtClean="0"/>
              <a:t>plasma</a:t>
            </a:r>
            <a:r>
              <a:rPr lang="hu-HU" sz="2400" dirty="0" smtClean="0"/>
              <a:t> ion </a:t>
            </a:r>
            <a:r>
              <a:rPr lang="hu-HU" sz="2400" dirty="0" err="1" smtClean="0"/>
              <a:t>source</a:t>
            </a:r>
            <a:r>
              <a:rPr lang="hu-HU" sz="2400" dirty="0" smtClean="0"/>
              <a:t> </a:t>
            </a:r>
            <a:r>
              <a:rPr lang="hu-HU" sz="2400" dirty="0" err="1" smtClean="0"/>
              <a:t>mass</a:t>
            </a:r>
            <a:r>
              <a:rPr lang="hu-HU" sz="2400" dirty="0" smtClean="0"/>
              <a:t> </a:t>
            </a:r>
            <a:r>
              <a:rPr lang="hu-HU" sz="2400" dirty="0" err="1" smtClean="0"/>
              <a:t>spectrometer</a:t>
            </a:r>
            <a:endParaRPr lang="hu-HU" sz="24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32" y="1093789"/>
            <a:ext cx="5574233" cy="3744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1633" y="1093789"/>
            <a:ext cx="6200367" cy="3744000"/>
          </a:xfrm>
          <a:prstGeom prst="rect">
            <a:avLst/>
          </a:prstGeom>
        </p:spPr>
      </p:pic>
      <p:sp>
        <p:nvSpPr>
          <p:cNvPr id="10" name="Felfelé-lefelé nyíl 9"/>
          <p:cNvSpPr/>
          <p:nvPr/>
        </p:nvSpPr>
        <p:spPr>
          <a:xfrm>
            <a:off x="4632164" y="2162175"/>
            <a:ext cx="161925" cy="619125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4857061" y="2317848"/>
            <a:ext cx="820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17 ppm</a:t>
            </a:r>
            <a:endParaRPr lang="hu-HU" sz="1400" b="1" dirty="0"/>
          </a:p>
        </p:txBody>
      </p:sp>
      <p:sp>
        <p:nvSpPr>
          <p:cNvPr id="12" name="Felfelé-lefelé nyíl 11"/>
          <p:cNvSpPr/>
          <p:nvPr/>
        </p:nvSpPr>
        <p:spPr>
          <a:xfrm>
            <a:off x="10898756" y="3151286"/>
            <a:ext cx="169294" cy="495300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1068050" y="3245047"/>
            <a:ext cx="820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14 ppm</a:t>
            </a:r>
            <a:endParaRPr lang="hu-HU" sz="1400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166632" y="1093789"/>
            <a:ext cx="204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Wet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plasma</a:t>
            </a:r>
            <a:r>
              <a:rPr lang="hu-HU" sz="1400" b="1" dirty="0" smtClean="0"/>
              <a:t> 100 </a:t>
            </a:r>
            <a:r>
              <a:rPr lang="hu-HU" sz="1400" b="1" dirty="0" err="1" smtClean="0"/>
              <a:t>ppb</a:t>
            </a:r>
            <a:r>
              <a:rPr lang="hu-HU" sz="1400" b="1" dirty="0" smtClean="0"/>
              <a:t> </a:t>
            </a:r>
            <a:r>
              <a:rPr lang="hu-HU" sz="1400" b="1" baseline="30000" dirty="0" smtClean="0"/>
              <a:t>87</a:t>
            </a:r>
            <a:r>
              <a:rPr lang="hu-HU" sz="1400" b="1" dirty="0" smtClean="0"/>
              <a:t>Sr/</a:t>
            </a:r>
            <a:r>
              <a:rPr lang="hu-HU" sz="1400" b="1" baseline="30000" dirty="0" smtClean="0"/>
              <a:t>86</a:t>
            </a:r>
            <a:r>
              <a:rPr lang="hu-HU" sz="1400" b="1" dirty="0" smtClean="0"/>
              <a:t>Sr</a:t>
            </a:r>
            <a:endParaRPr lang="hu-HU" sz="1400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966439" y="1083432"/>
            <a:ext cx="2043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/>
              <a:t>Wet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plasma</a:t>
            </a:r>
            <a:r>
              <a:rPr lang="hu-HU" sz="1400" b="1" dirty="0" smtClean="0"/>
              <a:t> 100 </a:t>
            </a:r>
            <a:r>
              <a:rPr lang="hu-HU" sz="1400" b="1" dirty="0" err="1" smtClean="0"/>
              <a:t>ppb</a:t>
            </a:r>
            <a:r>
              <a:rPr lang="hu-HU" sz="1400" b="1" dirty="0" smtClean="0"/>
              <a:t> </a:t>
            </a:r>
            <a:r>
              <a:rPr lang="hu-HU" sz="1400" b="1" baseline="30000" dirty="0" smtClean="0"/>
              <a:t>87</a:t>
            </a:r>
            <a:r>
              <a:rPr lang="hu-HU" sz="1400" b="1" dirty="0" smtClean="0"/>
              <a:t>Sr/</a:t>
            </a:r>
            <a:r>
              <a:rPr lang="hu-HU" sz="1400" b="1" baseline="30000" dirty="0" smtClean="0"/>
              <a:t>86</a:t>
            </a:r>
            <a:r>
              <a:rPr lang="hu-HU" sz="1400" b="1" dirty="0" smtClean="0"/>
              <a:t>Sr</a:t>
            </a:r>
            <a:endParaRPr lang="hu-HU" sz="1400" b="1" dirty="0"/>
          </a:p>
        </p:txBody>
      </p:sp>
      <p:pic>
        <p:nvPicPr>
          <p:cNvPr id="17" name="Kép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542" y="3703734"/>
            <a:ext cx="5021191" cy="3097391"/>
          </a:xfrm>
          <a:prstGeom prst="rect">
            <a:avLst/>
          </a:prstGeom>
          <a:ln w="12700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26713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80451" y="71407"/>
            <a:ext cx="1142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u="sng" dirty="0" err="1"/>
              <a:t>Neptune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Plus</a:t>
            </a:r>
            <a:r>
              <a:rPr lang="hu-HU" sz="2400" dirty="0" smtClean="0"/>
              <a:t>: </a:t>
            </a:r>
            <a:r>
              <a:rPr lang="hu-HU" sz="2400" dirty="0" err="1" smtClean="0"/>
              <a:t>multicollector</a:t>
            </a:r>
            <a:r>
              <a:rPr lang="hu-HU" sz="2400" dirty="0" smtClean="0"/>
              <a:t> </a:t>
            </a:r>
            <a:r>
              <a:rPr lang="hu-HU" sz="2400" dirty="0" err="1" smtClean="0"/>
              <a:t>inductively</a:t>
            </a:r>
            <a:r>
              <a:rPr lang="hu-HU" sz="2400" dirty="0" smtClean="0"/>
              <a:t> </a:t>
            </a:r>
            <a:r>
              <a:rPr lang="hu-HU" sz="2400" dirty="0" err="1" smtClean="0"/>
              <a:t>coupled</a:t>
            </a:r>
            <a:r>
              <a:rPr lang="hu-HU" sz="2400" dirty="0" smtClean="0"/>
              <a:t> </a:t>
            </a:r>
            <a:r>
              <a:rPr lang="hu-HU" sz="2400" dirty="0" err="1" smtClean="0"/>
              <a:t>plasma</a:t>
            </a:r>
            <a:r>
              <a:rPr lang="hu-HU" sz="2400" dirty="0" smtClean="0"/>
              <a:t> ion </a:t>
            </a:r>
            <a:r>
              <a:rPr lang="hu-HU" sz="2400" dirty="0" err="1" smtClean="0"/>
              <a:t>source</a:t>
            </a:r>
            <a:r>
              <a:rPr lang="hu-HU" sz="2400" dirty="0" smtClean="0"/>
              <a:t> </a:t>
            </a:r>
            <a:r>
              <a:rPr lang="hu-HU" sz="2400" dirty="0" err="1" smtClean="0"/>
              <a:t>mass</a:t>
            </a:r>
            <a:r>
              <a:rPr lang="hu-HU" sz="2400" dirty="0" smtClean="0"/>
              <a:t> </a:t>
            </a:r>
            <a:r>
              <a:rPr lang="hu-HU" sz="2400" dirty="0" err="1" smtClean="0"/>
              <a:t>spectrometer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21" y="545842"/>
            <a:ext cx="4690148" cy="3060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975" y="3722258"/>
            <a:ext cx="4690151" cy="306000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6975" y="545842"/>
            <a:ext cx="4690150" cy="3060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7321" y="3722258"/>
            <a:ext cx="4690155" cy="3060000"/>
          </a:xfrm>
          <a:prstGeom prst="rect">
            <a:avLst/>
          </a:prstGeom>
        </p:spPr>
      </p:pic>
      <p:sp>
        <p:nvSpPr>
          <p:cNvPr id="10" name="Felfelé-lefelé nyíl 9"/>
          <p:cNvSpPr/>
          <p:nvPr/>
        </p:nvSpPr>
        <p:spPr>
          <a:xfrm>
            <a:off x="4679789" y="1695450"/>
            <a:ext cx="197011" cy="695325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4931719" y="1889223"/>
            <a:ext cx="820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0.49 %</a:t>
            </a:r>
            <a:endParaRPr lang="hu-HU" sz="1400" b="1" dirty="0"/>
          </a:p>
        </p:txBody>
      </p:sp>
      <p:sp>
        <p:nvSpPr>
          <p:cNvPr id="12" name="Felfelé-lefelé nyíl 11"/>
          <p:cNvSpPr/>
          <p:nvPr/>
        </p:nvSpPr>
        <p:spPr>
          <a:xfrm>
            <a:off x="10013789" y="1387674"/>
            <a:ext cx="197011" cy="660202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10265719" y="1581446"/>
            <a:ext cx="820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0.43 %</a:t>
            </a:r>
            <a:endParaRPr lang="hu-HU" sz="1400" b="1" dirty="0"/>
          </a:p>
        </p:txBody>
      </p:sp>
      <p:sp>
        <p:nvSpPr>
          <p:cNvPr id="14" name="Felfelé-lefelé nyíl 13"/>
          <p:cNvSpPr/>
          <p:nvPr/>
        </p:nvSpPr>
        <p:spPr>
          <a:xfrm>
            <a:off x="4679789" y="4561678"/>
            <a:ext cx="197011" cy="438948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4935883" y="4641446"/>
            <a:ext cx="820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0.77 %</a:t>
            </a:r>
            <a:endParaRPr lang="hu-HU" sz="1400" b="1" dirty="0"/>
          </a:p>
        </p:txBody>
      </p:sp>
      <p:sp>
        <p:nvSpPr>
          <p:cNvPr id="16" name="Felfelé-lefelé nyíl 15"/>
          <p:cNvSpPr/>
          <p:nvPr/>
        </p:nvSpPr>
        <p:spPr>
          <a:xfrm>
            <a:off x="9894364" y="4499076"/>
            <a:ext cx="230711" cy="825399"/>
          </a:xfrm>
          <a:prstGeom prst="up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10146294" y="4692849"/>
            <a:ext cx="961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smtClean="0"/>
              <a:t>0.48 %</a:t>
            </a:r>
            <a:endParaRPr lang="hu-HU" sz="1400" b="1" dirty="0"/>
          </a:p>
        </p:txBody>
      </p:sp>
    </p:spTree>
    <p:extLst>
      <p:ext uri="{BB962C8B-B14F-4D97-AF65-F5344CB8AC3E}">
        <p14:creationId xmlns:p14="http://schemas.microsoft.com/office/powerpoint/2010/main" val="127006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466" y="6297929"/>
            <a:ext cx="2421696" cy="345060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127235" y="178308"/>
            <a:ext cx="5788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Vízmintavételi helyszínek (ROHU projekt)</a:t>
            </a:r>
            <a:endParaRPr lang="hu-HU" sz="24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20" y="916979"/>
            <a:ext cx="4457715" cy="4427748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40" y="2772797"/>
            <a:ext cx="2064000" cy="154800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40" y="4516727"/>
            <a:ext cx="1242000" cy="1656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145" y="4516727"/>
            <a:ext cx="1242001" cy="1656000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51" y="4515772"/>
            <a:ext cx="1241999" cy="1656000"/>
          </a:xfrm>
          <a:prstGeom prst="rect">
            <a:avLst/>
          </a:prstGeom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520" y="2787084"/>
            <a:ext cx="2064000" cy="1548000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059" y="4515772"/>
            <a:ext cx="1242000" cy="1656000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519" y="916979"/>
            <a:ext cx="1242001" cy="1656000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40" y="907422"/>
            <a:ext cx="1278732" cy="1704976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800" y="2787084"/>
            <a:ext cx="2064000" cy="1548000"/>
          </a:xfrm>
          <a:prstGeom prst="rect">
            <a:avLst/>
          </a:prstGeom>
        </p:spPr>
      </p:pic>
      <p:pic>
        <p:nvPicPr>
          <p:cNvPr id="19" name="Kép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571" y="937583"/>
            <a:ext cx="1269000" cy="1692000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04800" y="1077534"/>
            <a:ext cx="2062800" cy="15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5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355" y="244343"/>
            <a:ext cx="10515600" cy="1325563"/>
          </a:xfrm>
        </p:spPr>
        <p:txBody>
          <a:bodyPr/>
          <a:lstStyle/>
          <a:p>
            <a:r>
              <a:rPr lang="en-US" dirty="0" err="1" smtClean="0"/>
              <a:t>Sr</a:t>
            </a:r>
            <a:r>
              <a:rPr lang="hu-HU" dirty="0" smtClean="0"/>
              <a:t>-U izotóparány paramétertér</a:t>
            </a:r>
            <a:endParaRPr lang="en-US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35" y="1569906"/>
            <a:ext cx="5610018" cy="3376563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873" y="1901086"/>
            <a:ext cx="5236776" cy="341663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044" y="4672452"/>
            <a:ext cx="5563376" cy="195289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3270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4926874" cy="1027648"/>
          </a:xfrm>
        </p:spPr>
        <p:txBody>
          <a:bodyPr>
            <a:normAutofit/>
          </a:bodyPr>
          <a:lstStyle/>
          <a:p>
            <a:r>
              <a:rPr lang="hu-HU" sz="3200" dirty="0" smtClean="0"/>
              <a:t>Preparálás 1. (</a:t>
            </a:r>
            <a:r>
              <a:rPr lang="hu-HU" sz="3200" dirty="0" err="1" smtClean="0"/>
              <a:t>Platzek</a:t>
            </a:r>
            <a:r>
              <a:rPr lang="hu-HU" sz="3200" dirty="0" smtClean="0"/>
              <a:t> et </a:t>
            </a:r>
            <a:r>
              <a:rPr lang="hu-HU" sz="3200" dirty="0" err="1" smtClean="0"/>
              <a:t>al</a:t>
            </a:r>
            <a:r>
              <a:rPr lang="hu-HU" sz="3200" dirty="0" smtClean="0"/>
              <a:t>., 2016)</a:t>
            </a:r>
            <a:endParaRPr lang="hu-HU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1825625"/>
            <a:ext cx="5057503" cy="3373392"/>
          </a:xfrm>
        </p:spPr>
        <p:txBody>
          <a:bodyPr>
            <a:noAutofit/>
          </a:bodyPr>
          <a:lstStyle/>
          <a:p>
            <a:r>
              <a:rPr lang="hu-HU" sz="1800" dirty="0" smtClean="0"/>
              <a:t>UTEVA gyanta, előre töltött</a:t>
            </a:r>
          </a:p>
          <a:p>
            <a:r>
              <a:rPr lang="hu-HU" sz="1800" dirty="0" smtClean="0"/>
              <a:t>100 </a:t>
            </a:r>
            <a:r>
              <a:rPr lang="hu-HU" sz="1800" dirty="0" err="1" smtClean="0"/>
              <a:t>ppb</a:t>
            </a:r>
            <a:r>
              <a:rPr lang="hu-HU" sz="1800" dirty="0" smtClean="0"/>
              <a:t> U oldat (ICP koncentráció </a:t>
            </a:r>
            <a:r>
              <a:rPr lang="hu-HU" sz="1800" dirty="0" err="1" smtClean="0"/>
              <a:t>std</a:t>
            </a:r>
            <a:r>
              <a:rPr lang="hu-HU" sz="1800" dirty="0" smtClean="0"/>
              <a:t>), 15 </a:t>
            </a:r>
            <a:r>
              <a:rPr lang="hu-HU" sz="1800" dirty="0" err="1" smtClean="0"/>
              <a:t>mL</a:t>
            </a:r>
            <a:endParaRPr lang="hu-HU" sz="1800" dirty="0" smtClean="0"/>
          </a:p>
          <a:p>
            <a:r>
              <a:rPr lang="hu-HU" sz="1800" dirty="0" smtClean="0"/>
              <a:t>Gyanta előkezelése: 4 M HNO3, 5 BV (BV=bed </a:t>
            </a:r>
            <a:r>
              <a:rPr lang="hu-HU" sz="1800" dirty="0" err="1" smtClean="0"/>
              <a:t>volume</a:t>
            </a:r>
            <a:r>
              <a:rPr lang="hu-HU" sz="1800" dirty="0" smtClean="0"/>
              <a:t>; 4 </a:t>
            </a:r>
            <a:r>
              <a:rPr lang="hu-HU" sz="1800" dirty="0" err="1" smtClean="0"/>
              <a:t>mL</a:t>
            </a:r>
            <a:r>
              <a:rPr lang="hu-HU" sz="1800" dirty="0" smtClean="0"/>
              <a:t>), majd öblítés UTV-</a:t>
            </a:r>
            <a:r>
              <a:rPr lang="hu-HU" sz="1800" dirty="0" err="1" smtClean="0"/>
              <a:t>zel</a:t>
            </a:r>
            <a:r>
              <a:rPr lang="hu-HU" sz="1800" dirty="0" smtClean="0"/>
              <a:t>, közvetlenül a használat előtt</a:t>
            </a:r>
          </a:p>
          <a:p>
            <a:r>
              <a:rPr lang="hu-HU" sz="1800" dirty="0" smtClean="0"/>
              <a:t>Kondicionálás: 4 M HNO3, 3 BV</a:t>
            </a:r>
          </a:p>
          <a:p>
            <a:r>
              <a:rPr lang="hu-HU" sz="1800" dirty="0" smtClean="0"/>
              <a:t>Minta felvitele</a:t>
            </a:r>
          </a:p>
          <a:p>
            <a:r>
              <a:rPr lang="hu-HU" sz="1800" dirty="0" smtClean="0"/>
              <a:t>Mátrix elúció: 5 BV 4 M HNO3</a:t>
            </a:r>
          </a:p>
          <a:p>
            <a:r>
              <a:rPr lang="hu-HU" sz="1800" dirty="0" smtClean="0"/>
              <a:t>Minta gyűjtése: 5 </a:t>
            </a:r>
            <a:r>
              <a:rPr lang="hu-HU" sz="1800" dirty="0" err="1" smtClean="0"/>
              <a:t>mL</a:t>
            </a:r>
            <a:r>
              <a:rPr lang="hu-HU" sz="1800" dirty="0" smtClean="0"/>
              <a:t> 0,02 M HNO3/0,0005 M HF</a:t>
            </a:r>
          </a:p>
          <a:p>
            <a:r>
              <a:rPr lang="hu-HU" sz="1800" dirty="0" smtClean="0"/>
              <a:t>A teszt során 1, ill. 2 </a:t>
            </a:r>
            <a:r>
              <a:rPr lang="hu-HU" sz="1800" dirty="0" err="1" smtClean="0"/>
              <a:t>mL-es</a:t>
            </a:r>
            <a:r>
              <a:rPr lang="hu-HU" sz="1800" dirty="0" smtClean="0"/>
              <a:t> frakciókat szedtünk. Ezeket kétszer bepároltuk tömény HNO3-ban (</a:t>
            </a:r>
            <a:r>
              <a:rPr lang="hu-HU" sz="1800" dirty="0" err="1" smtClean="0"/>
              <a:t>ultrapure</a:t>
            </a:r>
            <a:r>
              <a:rPr lang="hu-HU" sz="1800" dirty="0" smtClean="0"/>
              <a:t>), majd 3 %-</a:t>
            </a:r>
            <a:r>
              <a:rPr lang="hu-HU" sz="1800" dirty="0" err="1" smtClean="0"/>
              <a:t>os</a:t>
            </a:r>
            <a:r>
              <a:rPr lang="hu-HU" sz="1800" dirty="0" smtClean="0"/>
              <a:t> salétromsavban vettük fel. </a:t>
            </a:r>
          </a:p>
        </p:txBody>
      </p:sp>
      <p:sp>
        <p:nvSpPr>
          <p:cNvPr id="4" name="Cím 1"/>
          <p:cNvSpPr txBox="1">
            <a:spLocks/>
          </p:cNvSpPr>
          <p:nvPr/>
        </p:nvSpPr>
        <p:spPr>
          <a:xfrm>
            <a:off x="6342016" y="135527"/>
            <a:ext cx="54406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dirty="0" smtClean="0"/>
              <a:t>Preparálás 2. (</a:t>
            </a:r>
            <a:r>
              <a:rPr lang="hu-HU" sz="3200" dirty="0" err="1" smtClean="0"/>
              <a:t>Stoliker</a:t>
            </a:r>
            <a:r>
              <a:rPr lang="hu-HU" sz="3200" dirty="0" smtClean="0"/>
              <a:t> et </a:t>
            </a:r>
            <a:r>
              <a:rPr lang="hu-HU" sz="3200" dirty="0" err="1" smtClean="0"/>
              <a:t>al</a:t>
            </a:r>
            <a:r>
              <a:rPr lang="hu-HU" sz="3200" dirty="0" smtClean="0"/>
              <a:t>., 2013)</a:t>
            </a:r>
            <a:endParaRPr lang="hu-HU" sz="3200" dirty="0"/>
          </a:p>
        </p:txBody>
      </p:sp>
      <p:sp>
        <p:nvSpPr>
          <p:cNvPr id="5" name="Tartalom helye 6"/>
          <p:cNvSpPr txBox="1">
            <a:spLocks/>
          </p:cNvSpPr>
          <p:nvPr/>
        </p:nvSpPr>
        <p:spPr>
          <a:xfrm>
            <a:off x="6342016" y="1825625"/>
            <a:ext cx="49704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smtClean="0"/>
              <a:t>AG 1x8 anioncserélő gyanta, 2 mL</a:t>
            </a:r>
          </a:p>
          <a:p>
            <a:r>
              <a:rPr lang="hu-HU" sz="1800" smtClean="0"/>
              <a:t>Kondicionálás: 30 mL 8 M HCl</a:t>
            </a:r>
          </a:p>
          <a:p>
            <a:r>
              <a:rPr lang="hu-HU" sz="1800" smtClean="0"/>
              <a:t>Minta felvitele: 	A) 7,5 mL 200 ppb urán oldat a gyantára; B) 7,5 mL 200 ppb urán oldat bepárolva, 3x1 mL cc. sósavval újból bepárolva, majd 1 M HCl-ban felvéve és a gyantára adagolva</a:t>
            </a:r>
          </a:p>
          <a:p>
            <a:r>
              <a:rPr lang="hu-HU" sz="1800" smtClean="0"/>
              <a:t>Mátrix lemosás: 8 M HCl, 5x3 mL </a:t>
            </a:r>
          </a:p>
          <a:p>
            <a:r>
              <a:rPr lang="hu-HU" sz="1800" smtClean="0"/>
              <a:t>U eluálás: 1 M HCl, 5x3 mL </a:t>
            </a:r>
          </a:p>
          <a:p>
            <a:r>
              <a:rPr lang="hu-HU" sz="1800" smtClean="0"/>
              <a:t>Mosás: 5x3 mL UTV</a:t>
            </a:r>
          </a:p>
          <a:p>
            <a:r>
              <a:rPr lang="hu-HU" sz="1800" smtClean="0"/>
              <a:t>A 2x4 frakciót bepároltuk, 3x1 mL tömény salétromsavban újból pároltuk, majd 3 %-os salétromsavban vettük fel.</a:t>
            </a:r>
            <a:endParaRPr lang="hu-HU" sz="1800" dirty="0" smtClean="0"/>
          </a:p>
        </p:txBody>
      </p:sp>
    </p:spTree>
    <p:extLst>
      <p:ext uri="{BB962C8B-B14F-4D97-AF65-F5344CB8AC3E}">
        <p14:creationId xmlns:p14="http://schemas.microsoft.com/office/powerpoint/2010/main" val="267275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0200" y="5308600"/>
            <a:ext cx="6996084" cy="443807"/>
          </a:xfrm>
        </p:spPr>
        <p:txBody>
          <a:bodyPr>
            <a:normAutofit/>
          </a:bodyPr>
          <a:lstStyle/>
          <a:p>
            <a:r>
              <a:rPr lang="hu-HU" sz="1400" dirty="0" smtClean="0"/>
              <a:t>SEC - size exclusion chromatography</a:t>
            </a:r>
            <a:endParaRPr lang="hu-HU" sz="1400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108594" y="985058"/>
          <a:ext cx="5439295" cy="3695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 rot="16200000">
            <a:off x="667127" y="2391094"/>
            <a:ext cx="6367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/>
              <a:t>Sr (mg/l)</a:t>
            </a:r>
            <a:endParaRPr lang="hu-HU" sz="1000" dirty="0"/>
          </a:p>
        </p:txBody>
      </p:sp>
      <p:sp>
        <p:nvSpPr>
          <p:cNvPr id="6" name="TextBox 5"/>
          <p:cNvSpPr txBox="1"/>
          <p:nvPr/>
        </p:nvSpPr>
        <p:spPr>
          <a:xfrm>
            <a:off x="3683433" y="4625001"/>
            <a:ext cx="12506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00" dirty="0" smtClean="0"/>
              <a:t>Frakció 2ml-ként, db</a:t>
            </a:r>
            <a:endParaRPr lang="hu-HU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05" y="349134"/>
            <a:ext cx="4052455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2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443" y="390699"/>
            <a:ext cx="5419896" cy="4064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93" y="681644"/>
            <a:ext cx="3840480" cy="51206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9135" y="6118168"/>
            <a:ext cx="7909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Sr tartalmazó frakció bepárlása és salétromsavas roncsolása (Ultratiszta 69% HNO</a:t>
            </a:r>
            <a:r>
              <a:rPr lang="hu-HU" sz="1600" dirty="0" smtClean="0"/>
              <a:t>3</a:t>
            </a:r>
            <a:r>
              <a:rPr lang="hu-HU" dirty="0" smtClean="0"/>
              <a:t>)</a:t>
            </a:r>
            <a:endParaRPr lang="hu-HU" dirty="0"/>
          </a:p>
        </p:txBody>
      </p:sp>
      <p:sp>
        <p:nvSpPr>
          <p:cNvPr id="7" name="TextBox 6"/>
          <p:cNvSpPr txBox="1"/>
          <p:nvPr/>
        </p:nvSpPr>
        <p:spPr>
          <a:xfrm>
            <a:off x="6985843" y="4640563"/>
            <a:ext cx="4453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Sr oszlopkromatográfiás elválasztása,</a:t>
            </a:r>
          </a:p>
          <a:p>
            <a:r>
              <a:rPr lang="hu-HU" dirty="0" smtClean="0"/>
              <a:t>akár 50ppb koncentrációjú oldatból kiindulva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3414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66632" y="165642"/>
            <a:ext cx="1142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Neptune</a:t>
            </a:r>
            <a:r>
              <a:rPr lang="hu-HU" sz="2400" dirty="0"/>
              <a:t> </a:t>
            </a:r>
            <a:r>
              <a:rPr lang="hu-HU" sz="2400" dirty="0" smtClean="0"/>
              <a:t>Plus: </a:t>
            </a:r>
            <a:r>
              <a:rPr lang="hu-HU" sz="2400" dirty="0" err="1" smtClean="0"/>
              <a:t>multicollector</a:t>
            </a:r>
            <a:r>
              <a:rPr lang="hu-HU" sz="2400" dirty="0" smtClean="0"/>
              <a:t> </a:t>
            </a:r>
            <a:r>
              <a:rPr lang="hu-HU" sz="2400" dirty="0" err="1" smtClean="0"/>
              <a:t>inductively</a:t>
            </a:r>
            <a:r>
              <a:rPr lang="hu-HU" sz="2400" dirty="0" smtClean="0"/>
              <a:t> </a:t>
            </a:r>
            <a:r>
              <a:rPr lang="hu-HU" sz="2400" dirty="0" err="1" smtClean="0"/>
              <a:t>coupled</a:t>
            </a:r>
            <a:r>
              <a:rPr lang="hu-HU" sz="2400" dirty="0" smtClean="0"/>
              <a:t> </a:t>
            </a:r>
            <a:r>
              <a:rPr lang="hu-HU" sz="2400" dirty="0" err="1" smtClean="0"/>
              <a:t>plasma</a:t>
            </a:r>
            <a:r>
              <a:rPr lang="hu-HU" sz="2400" dirty="0" smtClean="0"/>
              <a:t> ion </a:t>
            </a:r>
            <a:r>
              <a:rPr lang="hu-HU" sz="2400" dirty="0" err="1" smtClean="0"/>
              <a:t>source</a:t>
            </a:r>
            <a:r>
              <a:rPr lang="hu-HU" sz="2400" dirty="0" smtClean="0"/>
              <a:t> </a:t>
            </a:r>
            <a:r>
              <a:rPr lang="hu-HU" sz="2400" dirty="0" err="1" smtClean="0"/>
              <a:t>mass</a:t>
            </a:r>
            <a:r>
              <a:rPr lang="hu-HU" sz="2400" dirty="0" smtClean="0"/>
              <a:t> </a:t>
            </a:r>
            <a:r>
              <a:rPr lang="hu-HU" sz="2400" dirty="0" err="1" smtClean="0"/>
              <a:t>spectrometer</a:t>
            </a:r>
            <a:endParaRPr lang="hu-HU" sz="2400" dirty="0"/>
          </a:p>
        </p:txBody>
      </p:sp>
      <p:pic>
        <p:nvPicPr>
          <p:cNvPr id="10" name="Picture 2" descr="Képtalálat a következőre: „neptune icp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2746"/>
            <a:ext cx="8473866" cy="470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uwyo.edu/geolgeophys/_files/images/facilities/mc-icpms/mc-icpm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44" y="616789"/>
            <a:ext cx="4602656" cy="310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58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166632" y="165642"/>
            <a:ext cx="11426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u="sng" dirty="0" err="1"/>
              <a:t>Neptune</a:t>
            </a:r>
            <a:r>
              <a:rPr lang="hu-HU" sz="2400" b="1" u="sng" dirty="0"/>
              <a:t> </a:t>
            </a:r>
            <a:r>
              <a:rPr lang="hu-HU" sz="2400" b="1" u="sng" dirty="0" smtClean="0"/>
              <a:t>Plus</a:t>
            </a:r>
            <a:r>
              <a:rPr lang="hu-HU" sz="2400" dirty="0" smtClean="0"/>
              <a:t>: </a:t>
            </a:r>
            <a:r>
              <a:rPr lang="hu-HU" sz="2400" dirty="0" err="1" smtClean="0"/>
              <a:t>multicollector</a:t>
            </a:r>
            <a:r>
              <a:rPr lang="hu-HU" sz="2400" dirty="0" smtClean="0"/>
              <a:t> </a:t>
            </a:r>
            <a:r>
              <a:rPr lang="hu-HU" sz="2400" dirty="0" err="1" smtClean="0"/>
              <a:t>inductively</a:t>
            </a:r>
            <a:r>
              <a:rPr lang="hu-HU" sz="2400" dirty="0" smtClean="0"/>
              <a:t> </a:t>
            </a:r>
            <a:r>
              <a:rPr lang="hu-HU" sz="2400" dirty="0" err="1" smtClean="0"/>
              <a:t>coupled</a:t>
            </a:r>
            <a:r>
              <a:rPr lang="hu-HU" sz="2400" dirty="0" smtClean="0"/>
              <a:t> </a:t>
            </a:r>
            <a:r>
              <a:rPr lang="hu-HU" sz="2400" dirty="0" err="1" smtClean="0"/>
              <a:t>plasma</a:t>
            </a:r>
            <a:r>
              <a:rPr lang="hu-HU" sz="2400" dirty="0" smtClean="0"/>
              <a:t> ion </a:t>
            </a:r>
            <a:r>
              <a:rPr lang="hu-HU" sz="2400" dirty="0" err="1" smtClean="0"/>
              <a:t>source</a:t>
            </a:r>
            <a:r>
              <a:rPr lang="hu-HU" sz="2400" dirty="0" smtClean="0"/>
              <a:t> </a:t>
            </a:r>
            <a:r>
              <a:rPr lang="hu-HU" sz="2400" dirty="0" err="1" smtClean="0"/>
              <a:t>mass</a:t>
            </a:r>
            <a:r>
              <a:rPr lang="hu-HU" sz="2400" dirty="0" smtClean="0"/>
              <a:t> </a:t>
            </a:r>
            <a:r>
              <a:rPr lang="hu-HU" sz="2400" dirty="0" err="1" smtClean="0"/>
              <a:t>spectrometer</a:t>
            </a:r>
            <a:endParaRPr lang="hu-HU" sz="2400" dirty="0"/>
          </a:p>
        </p:txBody>
      </p:sp>
      <p:pic>
        <p:nvPicPr>
          <p:cNvPr id="10" name="Picture 2" descr="Képtalálat a következőre: „neptune icp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2746"/>
            <a:ext cx="8473866" cy="470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www.uwyo.edu/geolgeophys/_files/images/facilities/mc-icpms/mc-icpms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44" y="616789"/>
            <a:ext cx="4602656" cy="3105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187" y="4829226"/>
            <a:ext cx="3229426" cy="169568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718" y="4497641"/>
            <a:ext cx="3790223" cy="232641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134" y="3160619"/>
            <a:ext cx="2548206" cy="2674044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30296" y="958892"/>
            <a:ext cx="6812579" cy="3239608"/>
          </a:xfrm>
          <a:prstGeom prst="rect">
            <a:avLst/>
          </a:prstGeom>
          <a:ln w="12700"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32961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96983" y="430032"/>
            <a:ext cx="9144000" cy="1224597"/>
          </a:xfrm>
        </p:spPr>
        <p:txBody>
          <a:bodyPr/>
          <a:lstStyle/>
          <a:p>
            <a:r>
              <a:rPr lang="hu-HU" dirty="0" err="1" smtClean="0"/>
              <a:t>Sampling</a:t>
            </a:r>
            <a:r>
              <a:rPr lang="hu-HU" dirty="0" smtClean="0"/>
              <a:t> in South </a:t>
            </a:r>
            <a:r>
              <a:rPr lang="hu-HU" dirty="0" err="1" smtClean="0"/>
              <a:t>Africa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117702" y="1773238"/>
            <a:ext cx="9144000" cy="1655762"/>
          </a:xfrm>
        </p:spPr>
        <p:txBody>
          <a:bodyPr>
            <a:normAutofit/>
          </a:bodyPr>
          <a:lstStyle/>
          <a:p>
            <a:r>
              <a:rPr lang="hu-HU" sz="3200" dirty="0" smtClean="0"/>
              <a:t>5-20</a:t>
            </a:r>
            <a:r>
              <a:rPr lang="hu-HU" sz="3200" dirty="0"/>
              <a:t> </a:t>
            </a:r>
            <a:r>
              <a:rPr lang="hu-HU" sz="3200" dirty="0" err="1" smtClean="0"/>
              <a:t>Oct</a:t>
            </a:r>
            <a:r>
              <a:rPr lang="hu-HU" sz="3200" dirty="0" smtClean="0"/>
              <a:t> 2019</a:t>
            </a:r>
            <a:endParaRPr lang="hu-HU" sz="32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4559"/>
            <a:ext cx="12192000" cy="323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06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471" y="1098864"/>
            <a:ext cx="2379998" cy="191283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1533">
            <a:off x="9673828" y="2213146"/>
            <a:ext cx="479007" cy="762842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3545723" y="559576"/>
            <a:ext cx="88132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dirty="0" err="1"/>
              <a:t>What</a:t>
            </a:r>
            <a:r>
              <a:rPr lang="hu-HU" sz="2400" dirty="0"/>
              <a:t> </a:t>
            </a:r>
            <a:r>
              <a:rPr lang="hu-HU" sz="2400" dirty="0" err="1"/>
              <a:t>does</a:t>
            </a:r>
            <a:r>
              <a:rPr lang="hu-HU" sz="2400" dirty="0"/>
              <a:t> (</a:t>
            </a:r>
            <a:r>
              <a:rPr lang="hu-HU" sz="2400" dirty="0" err="1"/>
              <a:t>apparent</a:t>
            </a:r>
            <a:r>
              <a:rPr lang="hu-HU" sz="2400" dirty="0"/>
              <a:t>) </a:t>
            </a:r>
            <a:r>
              <a:rPr lang="hu-HU" sz="2400" dirty="0" err="1"/>
              <a:t>water</a:t>
            </a:r>
            <a:r>
              <a:rPr lang="hu-HU" sz="2400" dirty="0"/>
              <a:t> </a:t>
            </a:r>
            <a:r>
              <a:rPr lang="hu-HU" sz="2400" dirty="0" err="1"/>
              <a:t>age</a:t>
            </a:r>
            <a:r>
              <a:rPr lang="hu-HU" sz="2400" dirty="0"/>
              <a:t> </a:t>
            </a:r>
            <a:r>
              <a:rPr lang="hu-HU" sz="2400" dirty="0" err="1"/>
              <a:t>mean</a:t>
            </a:r>
            <a:r>
              <a:rPr lang="hu-HU" sz="2400" dirty="0"/>
              <a:t> ?</a:t>
            </a:r>
          </a:p>
          <a:p>
            <a:r>
              <a:rPr lang="hu-HU" sz="2400" dirty="0" err="1"/>
              <a:t>What</a:t>
            </a:r>
            <a:r>
              <a:rPr lang="hu-HU" sz="2400" dirty="0"/>
              <a:t> is </a:t>
            </a:r>
            <a:r>
              <a:rPr lang="hu-HU" sz="2400" dirty="0" err="1"/>
              <a:t>mean</a:t>
            </a:r>
            <a:r>
              <a:rPr lang="hu-HU" sz="2400" dirty="0"/>
              <a:t> </a:t>
            </a:r>
            <a:r>
              <a:rPr lang="hu-HU" sz="2400" dirty="0" err="1"/>
              <a:t>residence</a:t>
            </a:r>
            <a:r>
              <a:rPr lang="hu-HU" sz="2400" dirty="0"/>
              <a:t> </a:t>
            </a:r>
            <a:r>
              <a:rPr lang="hu-HU" sz="2400" dirty="0" err="1"/>
              <a:t>time</a:t>
            </a:r>
            <a:r>
              <a:rPr lang="hu-HU" sz="2400" dirty="0"/>
              <a:t>?</a:t>
            </a:r>
          </a:p>
          <a:p>
            <a:r>
              <a:rPr lang="hu-HU" sz="2400" dirty="0" err="1"/>
              <a:t>What</a:t>
            </a:r>
            <a:r>
              <a:rPr lang="hu-HU" sz="2400" dirty="0"/>
              <a:t> is </a:t>
            </a:r>
            <a:r>
              <a:rPr lang="hu-HU" sz="2400" dirty="0" err="1"/>
              <a:t>transit</a:t>
            </a:r>
            <a:r>
              <a:rPr lang="hu-HU" sz="2400" dirty="0"/>
              <a:t> </a:t>
            </a:r>
            <a:r>
              <a:rPr lang="hu-HU" sz="2400" dirty="0" err="1"/>
              <a:t>time</a:t>
            </a:r>
            <a:r>
              <a:rPr lang="hu-HU" sz="2400" dirty="0"/>
              <a:t>?</a:t>
            </a:r>
          </a:p>
          <a:p>
            <a:r>
              <a:rPr lang="hu-HU" sz="2400" dirty="0" err="1"/>
              <a:t>What</a:t>
            </a:r>
            <a:r>
              <a:rPr lang="hu-HU" sz="2400" dirty="0"/>
              <a:t> </a:t>
            </a:r>
            <a:r>
              <a:rPr lang="hu-HU" sz="2400" dirty="0" err="1"/>
              <a:t>do</a:t>
            </a:r>
            <a:r>
              <a:rPr lang="hu-HU" sz="2400" dirty="0"/>
              <a:t> </a:t>
            </a:r>
            <a:r>
              <a:rPr lang="hu-HU" sz="2400" dirty="0" err="1"/>
              <a:t>we</a:t>
            </a:r>
            <a:r>
              <a:rPr lang="hu-HU" sz="2400" dirty="0"/>
              <a:t> </a:t>
            </a:r>
            <a:r>
              <a:rPr lang="hu-HU" sz="2400" dirty="0" err="1"/>
              <a:t>have</a:t>
            </a:r>
            <a:r>
              <a:rPr lang="hu-HU" sz="2400" dirty="0"/>
              <a:t>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mean</a:t>
            </a:r>
            <a:r>
              <a:rPr lang="hu-HU" sz="2400" dirty="0"/>
              <a:t> </a:t>
            </a:r>
            <a:r>
              <a:rPr lang="hu-HU" sz="2400" dirty="0" err="1"/>
              <a:t>in</a:t>
            </a:r>
            <a:r>
              <a:rPr lang="hu-HU" sz="2400" dirty="0"/>
              <a:t> </a:t>
            </a:r>
            <a:r>
              <a:rPr lang="hu-HU" sz="2400" dirty="0" err="1"/>
              <a:t>age</a:t>
            </a:r>
            <a:r>
              <a:rPr lang="hu-HU" sz="2400" dirty="0"/>
              <a:t> </a:t>
            </a:r>
            <a:r>
              <a:rPr lang="hu-HU" sz="2400" dirty="0" err="1"/>
              <a:t>distribution</a:t>
            </a:r>
            <a:r>
              <a:rPr lang="hu-HU" sz="2400" dirty="0"/>
              <a:t>?</a:t>
            </a:r>
          </a:p>
          <a:p>
            <a:r>
              <a:rPr lang="hu-HU" sz="2400" dirty="0" err="1"/>
              <a:t>What</a:t>
            </a:r>
            <a:r>
              <a:rPr lang="hu-HU" sz="2400" dirty="0"/>
              <a:t> </a:t>
            </a:r>
            <a:r>
              <a:rPr lang="hu-HU" sz="2400" dirty="0" err="1"/>
              <a:t>do</a:t>
            </a:r>
            <a:r>
              <a:rPr lang="hu-HU" sz="2400" dirty="0"/>
              <a:t> </a:t>
            </a:r>
            <a:r>
              <a:rPr lang="hu-HU" sz="2400" dirty="0" err="1"/>
              <a:t>all</a:t>
            </a:r>
            <a:r>
              <a:rPr lang="hu-HU" sz="2400" dirty="0"/>
              <a:t> </a:t>
            </a:r>
            <a:r>
              <a:rPr lang="hu-HU" sz="2400" dirty="0" err="1"/>
              <a:t>these</a:t>
            </a:r>
            <a:r>
              <a:rPr lang="hu-HU" sz="2400" dirty="0"/>
              <a:t> </a:t>
            </a:r>
            <a:r>
              <a:rPr lang="hu-HU" sz="2400" dirty="0" err="1"/>
              <a:t>give</a:t>
            </a:r>
            <a:r>
              <a:rPr lang="hu-HU" sz="2400" dirty="0"/>
              <a:t> </a:t>
            </a:r>
            <a:r>
              <a:rPr lang="hu-HU" sz="2400" dirty="0" err="1"/>
              <a:t>us</a:t>
            </a:r>
            <a:r>
              <a:rPr lang="hu-HU" sz="2400" dirty="0"/>
              <a:t>?</a:t>
            </a:r>
          </a:p>
        </p:txBody>
      </p:sp>
      <p:pic>
        <p:nvPicPr>
          <p:cNvPr id="1026" name="Picture 2" descr="http://image.slidesharecdn.com/2015-07jrdedreuzygwagecargeselight-150723063811-lva1-app6892/95/groundwater-age-and-large-scale-mixing-cargese-2015-jr-de-dreuzy-11-638.jpg?cb=14376336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7" y="3472634"/>
            <a:ext cx="6016332" cy="3385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361752" y="3217822"/>
            <a:ext cx="3927273" cy="21236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2400" dirty="0" err="1"/>
              <a:t>Water</a:t>
            </a:r>
            <a:r>
              <a:rPr lang="hu-HU" sz="2400" dirty="0"/>
              <a:t> </a:t>
            </a:r>
            <a:r>
              <a:rPr lang="hu-HU" sz="2400" dirty="0" err="1"/>
              <a:t>age</a:t>
            </a:r>
            <a:r>
              <a:rPr lang="hu-HU" sz="2400" dirty="0"/>
              <a:t> is a </a:t>
            </a:r>
            <a:r>
              <a:rPr lang="hu-HU" sz="2400" dirty="0" err="1"/>
              <a:t>quantity</a:t>
            </a:r>
            <a:r>
              <a:rPr lang="hu-HU" sz="2400" dirty="0"/>
              <a:t> </a:t>
            </a:r>
            <a:r>
              <a:rPr lang="hu-HU" sz="2400" dirty="0" err="1"/>
              <a:t>with</a:t>
            </a:r>
            <a:r>
              <a:rPr lang="hu-HU" sz="2400" dirty="0"/>
              <a:t> </a:t>
            </a:r>
            <a:r>
              <a:rPr lang="hu-HU" sz="2400" dirty="0" err="1"/>
              <a:t>a</a:t>
            </a:r>
            <a:r>
              <a:rPr lang="hu-HU" sz="2400" dirty="0"/>
              <a:t> </a:t>
            </a:r>
            <a:r>
              <a:rPr lang="hu-HU" sz="2400" dirty="0" err="1"/>
              <a:t>dimension</a:t>
            </a:r>
            <a:r>
              <a:rPr lang="hu-HU" sz="2400" dirty="0"/>
              <a:t> of </a:t>
            </a:r>
            <a:r>
              <a:rPr lang="hu-HU" sz="2400" dirty="0" err="1"/>
              <a:t>time</a:t>
            </a:r>
            <a:r>
              <a:rPr lang="hu-HU" sz="2400" dirty="0"/>
              <a:t>, and </a:t>
            </a:r>
            <a:r>
              <a:rPr lang="hu-HU" sz="2400" dirty="0" err="1"/>
              <a:t>it</a:t>
            </a:r>
            <a:r>
              <a:rPr lang="hu-HU" sz="2400" dirty="0"/>
              <a:t> </a:t>
            </a:r>
            <a:r>
              <a:rPr lang="hu-HU" sz="2400" dirty="0" err="1"/>
              <a:t>helps</a:t>
            </a:r>
            <a:r>
              <a:rPr lang="hu-HU" sz="2400" dirty="0"/>
              <a:t> </a:t>
            </a:r>
            <a:r>
              <a:rPr lang="hu-HU" sz="2400" dirty="0" err="1"/>
              <a:t>us</a:t>
            </a:r>
            <a:r>
              <a:rPr lang="hu-HU" sz="2400" dirty="0"/>
              <a:t> </a:t>
            </a:r>
            <a:r>
              <a:rPr lang="hu-HU" sz="2400" dirty="0" err="1"/>
              <a:t>estimate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/>
              <a:t>age</a:t>
            </a:r>
            <a:r>
              <a:rPr lang="hu-HU" sz="2400" dirty="0"/>
              <a:t> </a:t>
            </a:r>
            <a:r>
              <a:rPr lang="hu-HU" sz="2400" dirty="0" err="1"/>
              <a:t>distribution</a:t>
            </a:r>
            <a:r>
              <a:rPr lang="hu-HU" sz="2400" dirty="0"/>
              <a:t> </a:t>
            </a:r>
            <a:r>
              <a:rPr lang="hu-HU" sz="1200" dirty="0"/>
              <a:t>(end hence </a:t>
            </a:r>
            <a:r>
              <a:rPr lang="hu-HU" sz="1200" dirty="0" err="1"/>
              <a:t>other</a:t>
            </a:r>
            <a:r>
              <a:rPr lang="hu-HU" sz="1200" dirty="0"/>
              <a:t> </a:t>
            </a:r>
            <a:r>
              <a:rPr lang="hu-HU" sz="1200" dirty="0" err="1"/>
              <a:t>important</a:t>
            </a:r>
            <a:r>
              <a:rPr lang="hu-HU" sz="1200" dirty="0"/>
              <a:t> </a:t>
            </a:r>
            <a:r>
              <a:rPr lang="hu-HU" sz="1200" dirty="0" err="1"/>
              <a:t>parameters</a:t>
            </a:r>
            <a:r>
              <a:rPr lang="hu-HU" sz="1200" dirty="0"/>
              <a:t> of </a:t>
            </a:r>
            <a:r>
              <a:rPr lang="hu-HU" sz="1200" dirty="0" err="1"/>
              <a:t>the</a:t>
            </a:r>
            <a:r>
              <a:rPr lang="hu-HU" sz="1200" dirty="0"/>
              <a:t> </a:t>
            </a:r>
            <a:r>
              <a:rPr lang="hu-HU" sz="1200" dirty="0" err="1"/>
              <a:t>aquifer</a:t>
            </a:r>
            <a:r>
              <a:rPr lang="hu-HU" sz="1200" dirty="0"/>
              <a:t>: </a:t>
            </a:r>
            <a:r>
              <a:rPr lang="hu-HU" sz="1200" dirty="0" err="1"/>
              <a:t>volume</a:t>
            </a:r>
            <a:r>
              <a:rPr lang="hu-HU" sz="1200" dirty="0"/>
              <a:t>, mixing </a:t>
            </a:r>
            <a:r>
              <a:rPr lang="hu-HU" sz="1200" dirty="0" err="1"/>
              <a:t>patterns</a:t>
            </a:r>
            <a:r>
              <a:rPr lang="hu-HU" sz="1200" dirty="0"/>
              <a:t>, </a:t>
            </a:r>
            <a:r>
              <a:rPr lang="hu-HU" sz="1200" dirty="0" err="1"/>
              <a:t>response</a:t>
            </a:r>
            <a:r>
              <a:rPr lang="hu-HU" sz="1200" dirty="0"/>
              <a:t> </a:t>
            </a:r>
            <a:r>
              <a:rPr lang="hu-HU" sz="1200" dirty="0" err="1"/>
              <a:t>time</a:t>
            </a:r>
            <a:r>
              <a:rPr lang="hu-HU" sz="1200" dirty="0"/>
              <a:t>, etc.)</a:t>
            </a:r>
            <a:r>
              <a:rPr lang="hu-HU" sz="2400" dirty="0"/>
              <a:t>.</a:t>
            </a:r>
          </a:p>
        </p:txBody>
      </p:sp>
      <p:pic>
        <p:nvPicPr>
          <p:cNvPr id="1032" name="Picture 8" descr="http://cdn.meme.am/instances/400x/5517126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15" y="180249"/>
            <a:ext cx="3133838" cy="28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4948134" y="2850686"/>
            <a:ext cx="6552728" cy="317009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4000" b="1" dirty="0"/>
              <a:t>The </a:t>
            </a:r>
            <a:r>
              <a:rPr lang="hu-HU" sz="4000" b="1" dirty="0" err="1"/>
              <a:t>point</a:t>
            </a:r>
            <a:r>
              <a:rPr lang="hu-HU" sz="4000" b="1" dirty="0"/>
              <a:t>:</a:t>
            </a:r>
          </a:p>
          <a:p>
            <a:pPr algn="ctr"/>
            <a:r>
              <a:rPr lang="hu-HU" sz="4000" b="1" dirty="0"/>
              <a:t>The more </a:t>
            </a:r>
            <a:r>
              <a:rPr lang="hu-HU" sz="4000" b="1" dirty="0" err="1"/>
              <a:t>age</a:t>
            </a:r>
            <a:r>
              <a:rPr lang="hu-HU" sz="4000" b="1" dirty="0"/>
              <a:t> </a:t>
            </a:r>
            <a:r>
              <a:rPr lang="hu-HU" sz="4000" b="1" dirty="0" err="1"/>
              <a:t>indicators</a:t>
            </a:r>
            <a:r>
              <a:rPr lang="hu-HU" sz="4000" b="1" dirty="0"/>
              <a:t> </a:t>
            </a:r>
            <a:r>
              <a:rPr lang="hu-HU" sz="4000" b="1" dirty="0" err="1"/>
              <a:t>we</a:t>
            </a:r>
            <a:r>
              <a:rPr lang="hu-HU" sz="4000" b="1" dirty="0"/>
              <a:t> </a:t>
            </a:r>
            <a:r>
              <a:rPr lang="hu-HU" sz="4000" b="1" dirty="0" err="1"/>
              <a:t>know</a:t>
            </a:r>
            <a:r>
              <a:rPr lang="hu-HU" sz="4000" b="1" dirty="0"/>
              <a:t>, </a:t>
            </a:r>
            <a:r>
              <a:rPr lang="hu-HU" sz="4000" b="1" dirty="0" err="1"/>
              <a:t>the</a:t>
            </a:r>
            <a:r>
              <a:rPr lang="hu-HU" sz="4000" b="1" dirty="0"/>
              <a:t> </a:t>
            </a:r>
            <a:r>
              <a:rPr lang="hu-HU" sz="4000" b="1" dirty="0" err="1"/>
              <a:t>better</a:t>
            </a:r>
            <a:r>
              <a:rPr lang="hu-HU" sz="4000" b="1" dirty="0"/>
              <a:t> </a:t>
            </a:r>
            <a:r>
              <a:rPr lang="hu-HU" sz="4000" b="1" dirty="0" err="1"/>
              <a:t>estimation</a:t>
            </a:r>
            <a:r>
              <a:rPr lang="hu-HU" sz="4000" b="1" dirty="0"/>
              <a:t> </a:t>
            </a:r>
            <a:r>
              <a:rPr lang="hu-HU" sz="4000" b="1" dirty="0" err="1"/>
              <a:t>to</a:t>
            </a:r>
            <a:r>
              <a:rPr lang="hu-HU" sz="4000" b="1" dirty="0"/>
              <a:t> </a:t>
            </a:r>
            <a:r>
              <a:rPr lang="hu-HU" sz="4000" b="1" dirty="0" err="1"/>
              <a:t>the</a:t>
            </a:r>
            <a:r>
              <a:rPr lang="hu-HU" sz="4000" b="1" dirty="0"/>
              <a:t> </a:t>
            </a:r>
            <a:r>
              <a:rPr lang="hu-HU" sz="4000" b="1" dirty="0" err="1"/>
              <a:t>age</a:t>
            </a:r>
            <a:r>
              <a:rPr lang="hu-HU" sz="4000" b="1" dirty="0"/>
              <a:t> </a:t>
            </a:r>
            <a:r>
              <a:rPr lang="hu-HU" sz="4000" b="1" dirty="0" err="1"/>
              <a:t>distribution</a:t>
            </a:r>
            <a:r>
              <a:rPr lang="hu-HU" sz="4000" b="1" dirty="0"/>
              <a:t> </a:t>
            </a:r>
            <a:r>
              <a:rPr lang="hu-HU" sz="4000" b="1" dirty="0" err="1"/>
              <a:t>can</a:t>
            </a:r>
            <a:r>
              <a:rPr lang="hu-HU" sz="4000" b="1" dirty="0"/>
              <a:t> be made</a:t>
            </a:r>
          </a:p>
        </p:txBody>
      </p:sp>
    </p:spTree>
    <p:extLst>
      <p:ext uri="{BB962C8B-B14F-4D97-AF65-F5344CB8AC3E}">
        <p14:creationId xmlns:p14="http://schemas.microsoft.com/office/powerpoint/2010/main" val="1556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3067" y="174171"/>
            <a:ext cx="8746875" cy="6568108"/>
          </a:xfrm>
          <a:prstGeom prst="rect">
            <a:avLst/>
          </a:prstGeom>
        </p:spPr>
      </p:pic>
      <p:sp>
        <p:nvSpPr>
          <p:cNvPr id="13" name="Ellipszis 12"/>
          <p:cNvSpPr/>
          <p:nvPr/>
        </p:nvSpPr>
        <p:spPr>
          <a:xfrm>
            <a:off x="4245428" y="5669280"/>
            <a:ext cx="326572" cy="26706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Ellipszis 13"/>
          <p:cNvSpPr/>
          <p:nvPr/>
        </p:nvSpPr>
        <p:spPr>
          <a:xfrm>
            <a:off x="3534226" y="3625702"/>
            <a:ext cx="326573" cy="26412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övegdoboz 2"/>
          <p:cNvSpPr txBox="1"/>
          <p:nvPr/>
        </p:nvSpPr>
        <p:spPr>
          <a:xfrm>
            <a:off x="1445421" y="3512809"/>
            <a:ext cx="1957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Buffels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River</a:t>
            </a:r>
            <a:r>
              <a:rPr lang="hu-HU" dirty="0" smtClean="0">
                <a:solidFill>
                  <a:srgbClr val="FF0000"/>
                </a:solidFill>
              </a:rPr>
              <a:t> Valley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055129" y="5969979"/>
            <a:ext cx="1701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solidFill>
                  <a:srgbClr val="FF0000"/>
                </a:solidFill>
              </a:rPr>
              <a:t>Cape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Winelands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79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807" y="303998"/>
            <a:ext cx="5740484" cy="428941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06076" y="3852091"/>
            <a:ext cx="2568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 err="1" smtClean="0">
                <a:solidFill>
                  <a:schemeClr val="bg1"/>
                </a:solidFill>
              </a:rPr>
              <a:t>Hard</a:t>
            </a:r>
            <a:r>
              <a:rPr lang="hu-HU" sz="3600" dirty="0" smtClean="0">
                <a:solidFill>
                  <a:schemeClr val="bg1"/>
                </a:solidFill>
              </a:rPr>
              <a:t> </a:t>
            </a:r>
            <a:r>
              <a:rPr lang="hu-HU" sz="3600" dirty="0" err="1" smtClean="0">
                <a:solidFill>
                  <a:schemeClr val="bg1"/>
                </a:solidFill>
              </a:rPr>
              <a:t>work</a:t>
            </a:r>
            <a:r>
              <a:rPr lang="hu-HU" sz="3600" dirty="0" smtClean="0">
                <a:solidFill>
                  <a:schemeClr val="bg1"/>
                </a:solidFill>
              </a:rPr>
              <a:t>….</a:t>
            </a:r>
            <a:endParaRPr lang="hu-HU" sz="3600" dirty="0">
              <a:solidFill>
                <a:schemeClr val="bg1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97" y="2448706"/>
            <a:ext cx="5724347" cy="42932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46" y="303998"/>
            <a:ext cx="4239498" cy="565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84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14" y="14133"/>
            <a:ext cx="10252166" cy="6843867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647337" y="365125"/>
            <a:ext cx="25467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Buffels</a:t>
            </a:r>
            <a:r>
              <a:rPr lang="hu-HU" sz="2400" dirty="0" smtClean="0"/>
              <a:t> </a:t>
            </a:r>
            <a:r>
              <a:rPr lang="hu-HU" sz="2400" dirty="0" err="1" smtClean="0"/>
              <a:t>River</a:t>
            </a:r>
            <a:r>
              <a:rPr lang="hu-HU" sz="2400" dirty="0" smtClean="0"/>
              <a:t> Valley</a:t>
            </a:r>
            <a:endParaRPr lang="hu-HU" sz="2400" dirty="0"/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3976914" y="1690688"/>
            <a:ext cx="2789130" cy="2481035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Kép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044" y="504466"/>
            <a:ext cx="5411442" cy="404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4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7" y="365125"/>
            <a:ext cx="5817173" cy="4351338"/>
          </a:xfrm>
        </p:spPr>
      </p:pic>
      <p:sp>
        <p:nvSpPr>
          <p:cNvPr id="5" name="Szövegdoboz 4"/>
          <p:cNvSpPr txBox="1"/>
          <p:nvPr/>
        </p:nvSpPr>
        <p:spPr>
          <a:xfrm>
            <a:off x="278827" y="4846319"/>
            <a:ext cx="226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….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lowest</a:t>
            </a:r>
            <a:r>
              <a:rPr lang="hu-HU" dirty="0" smtClean="0"/>
              <a:t> flow </a:t>
            </a:r>
            <a:r>
              <a:rPr lang="hu-HU" dirty="0" err="1" smtClean="0"/>
              <a:t>rate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491" y="2622368"/>
            <a:ext cx="5647509" cy="423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9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Bpcsap-I-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963" y="2392363"/>
            <a:ext cx="4237037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8483600" y="2781300"/>
            <a:ext cx="73025" cy="11525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8628063" y="2781300"/>
            <a:ext cx="71437" cy="1655763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8772524" y="2781300"/>
            <a:ext cx="71438" cy="2447925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8915400" y="2781299"/>
            <a:ext cx="73025" cy="3024188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hu-HU" altLang="hu-HU"/>
          </a:p>
        </p:txBody>
      </p:sp>
      <p:pic>
        <p:nvPicPr>
          <p:cNvPr id="9" name="Kép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9" y="677409"/>
            <a:ext cx="7981343" cy="4905952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396056" y="215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A </a:t>
            </a:r>
            <a:r>
              <a:rPr lang="hu-HU" sz="2400" dirty="0" err="1" smtClean="0"/>
              <a:t>recharge</a:t>
            </a:r>
            <a:r>
              <a:rPr lang="hu-HU" sz="2400" dirty="0" smtClean="0"/>
              <a:t> </a:t>
            </a:r>
            <a:r>
              <a:rPr lang="hu-HU" sz="2400" dirty="0" err="1" smtClean="0"/>
              <a:t>are</a:t>
            </a:r>
            <a:r>
              <a:rPr lang="hu-HU" sz="2400" dirty="0" smtClean="0"/>
              <a:t> in </a:t>
            </a:r>
            <a:r>
              <a:rPr lang="hu-HU" sz="2400" dirty="0" err="1" smtClean="0"/>
              <a:t>middle</a:t>
            </a:r>
            <a:r>
              <a:rPr lang="hu-HU" sz="2400" dirty="0" smtClean="0"/>
              <a:t>-Hungary (</a:t>
            </a:r>
            <a:r>
              <a:rPr lang="hu-HU" sz="2400" baseline="30000" dirty="0" smtClean="0"/>
              <a:t>3</a:t>
            </a:r>
            <a:r>
              <a:rPr lang="hu-HU" sz="2400" dirty="0" smtClean="0"/>
              <a:t>H/</a:t>
            </a:r>
            <a:r>
              <a:rPr lang="hu-HU" sz="2400" baseline="30000" dirty="0" smtClean="0"/>
              <a:t>3</a:t>
            </a:r>
            <a:r>
              <a:rPr lang="hu-HU" sz="2400" dirty="0" smtClean="0"/>
              <a:t>He </a:t>
            </a:r>
            <a:r>
              <a:rPr lang="hu-HU" sz="2400" dirty="0" err="1" smtClean="0"/>
              <a:t>dating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251" y="5805487"/>
            <a:ext cx="3654662" cy="871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5594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9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 animBg="1"/>
      <p:bldP spid="53253" grpId="0" animBg="1"/>
      <p:bldP spid="53254" grpId="0" animBg="1"/>
      <p:bldP spid="5325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639" y="954224"/>
            <a:ext cx="4877801" cy="4702657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3"/>
          <a:stretch>
            <a:fillRect/>
          </a:stretch>
        </p:blipFill>
        <p:spPr>
          <a:xfrm>
            <a:off x="5398440" y="1110314"/>
            <a:ext cx="5548959" cy="4116916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96056" y="215744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Western </a:t>
            </a:r>
            <a:r>
              <a:rPr lang="hu-HU" sz="2400" dirty="0" err="1" smtClean="0"/>
              <a:t>Cape</a:t>
            </a:r>
            <a:r>
              <a:rPr lang="hu-HU" sz="2400" dirty="0" smtClean="0"/>
              <a:t>, South-</a:t>
            </a:r>
            <a:r>
              <a:rPr lang="hu-HU" sz="2400" dirty="0" err="1" smtClean="0"/>
              <a:t>Africa</a:t>
            </a:r>
            <a:r>
              <a:rPr lang="hu-HU" sz="2400" dirty="0" smtClean="0"/>
              <a:t> (</a:t>
            </a:r>
            <a:r>
              <a:rPr lang="hu-HU" sz="2400" baseline="30000" dirty="0" smtClean="0"/>
              <a:t>3</a:t>
            </a:r>
            <a:r>
              <a:rPr lang="hu-HU" sz="2400" dirty="0" smtClean="0"/>
              <a:t>H/</a:t>
            </a:r>
            <a:r>
              <a:rPr lang="hu-HU" sz="2400" baseline="30000" dirty="0" smtClean="0"/>
              <a:t>3</a:t>
            </a:r>
            <a:r>
              <a:rPr lang="hu-HU" sz="2400" dirty="0" smtClean="0"/>
              <a:t>He </a:t>
            </a:r>
            <a:r>
              <a:rPr lang="hu-HU" sz="2400" dirty="0" err="1" smtClean="0"/>
              <a:t>dating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1595" y="5383320"/>
            <a:ext cx="3376005" cy="1197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0479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730" y="1125539"/>
            <a:ext cx="5722060" cy="55975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186740" y="-17461"/>
            <a:ext cx="960169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hu-HU" altLang="hu-HU" sz="2800" dirty="0" err="1" smtClean="0">
                <a:solidFill>
                  <a:schemeClr val="tx1"/>
                </a:solidFill>
                <a:latin typeface="+mn-lt"/>
              </a:rPr>
              <a:t>Palaeoclimate</a:t>
            </a:r>
            <a:r>
              <a:rPr lang="hu-HU" altLang="hu-HU" sz="2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hu-HU" altLang="hu-HU" sz="2800" dirty="0" err="1" smtClean="0">
                <a:solidFill>
                  <a:schemeClr val="tx1"/>
                </a:solidFill>
                <a:latin typeface="+mn-lt"/>
              </a:rPr>
              <a:t>reconstruction</a:t>
            </a:r>
            <a:r>
              <a:rPr lang="hu-HU" altLang="hu-HU" sz="2800" dirty="0" smtClean="0">
                <a:solidFill>
                  <a:schemeClr val="tx1"/>
                </a:solidFill>
                <a:latin typeface="+mn-lt"/>
              </a:rPr>
              <a:t>: Great </a:t>
            </a:r>
            <a:r>
              <a:rPr lang="hu-HU" altLang="hu-HU" sz="2800" dirty="0" err="1" smtClean="0">
                <a:solidFill>
                  <a:schemeClr val="tx1"/>
                </a:solidFill>
                <a:latin typeface="+mn-lt"/>
              </a:rPr>
              <a:t>Hungarian</a:t>
            </a:r>
            <a:r>
              <a:rPr lang="hu-HU" altLang="hu-HU" sz="2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hu-HU" altLang="hu-HU" sz="2800" dirty="0" err="1" smtClean="0">
                <a:solidFill>
                  <a:schemeClr val="tx1"/>
                </a:solidFill>
                <a:latin typeface="+mn-lt"/>
              </a:rPr>
              <a:t>Plain</a:t>
            </a:r>
            <a:r>
              <a:rPr lang="hu-HU" altLang="hu-HU" sz="2800" dirty="0" smtClean="0">
                <a:solidFill>
                  <a:schemeClr val="tx1"/>
                </a:solidFill>
                <a:latin typeface="+mn-lt"/>
              </a:rPr>
              <a:t>, Hungary</a:t>
            </a:r>
            <a:endParaRPr lang="hu-HU" altLang="hu-HU" sz="2800" dirty="0">
              <a:latin typeface="+mn-lt"/>
            </a:endParaRPr>
          </a:p>
        </p:txBody>
      </p:sp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6" y="5305335"/>
            <a:ext cx="3570577" cy="14177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/>
          <p:cNvSpPr>
            <a:spLocks noChangeArrowheads="1"/>
          </p:cNvSpPr>
          <p:nvPr/>
        </p:nvSpPr>
        <p:spPr bwMode="auto">
          <a:xfrm>
            <a:off x="7176362" y="2268539"/>
            <a:ext cx="208506" cy="2691765"/>
          </a:xfrm>
          <a:prstGeom prst="upDownArrow">
            <a:avLst>
              <a:gd name="adj1" fmla="val 50000"/>
              <a:gd name="adj2" fmla="val 233382"/>
            </a:avLst>
          </a:prstGeom>
          <a:gradFill rotWithShape="1">
            <a:gsLst>
              <a:gs pos="0">
                <a:srgbClr val="FF0000"/>
              </a:gs>
              <a:gs pos="100000">
                <a:srgbClr val="0000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949659" y="3505994"/>
            <a:ext cx="15843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 smtClean="0">
                <a:solidFill>
                  <a:srgbClr val="800000"/>
                </a:solidFill>
                <a:cs typeface="Arial" panose="020B0604020202020204" pitchFamily="34" charset="0"/>
              </a:rPr>
              <a:t>9.1 </a:t>
            </a:r>
            <a:r>
              <a:rPr lang="en-US" altLang="hu-HU" dirty="0">
                <a:solidFill>
                  <a:srgbClr val="800000"/>
                </a:solidFill>
                <a:cs typeface="Arial" panose="020B0604020202020204" pitchFamily="34" charset="0"/>
              </a:rPr>
              <a:t>±</a:t>
            </a:r>
            <a:r>
              <a:rPr lang="hu-HU" altLang="hu-HU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hu-HU" altLang="hu-HU" dirty="0" smtClean="0">
                <a:solidFill>
                  <a:srgbClr val="800000"/>
                </a:solidFill>
                <a:cs typeface="Arial" panose="020B0604020202020204" pitchFamily="34" charset="0"/>
              </a:rPr>
              <a:t>0.8 </a:t>
            </a:r>
            <a:r>
              <a:rPr lang="en-US" altLang="hu-HU" dirty="0">
                <a:solidFill>
                  <a:srgbClr val="800000"/>
                </a:solidFill>
                <a:cs typeface="Arial" panose="020B0604020202020204" pitchFamily="34" charset="0"/>
              </a:rPr>
              <a:t>°</a:t>
            </a:r>
            <a:r>
              <a:rPr lang="hu-HU" altLang="hu-HU" dirty="0">
                <a:solidFill>
                  <a:srgbClr val="800000"/>
                </a:solidFill>
                <a:cs typeface="Arial" panose="020B0604020202020204" pitchFamily="34" charset="0"/>
              </a:rPr>
              <a:t>C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976" y="1125539"/>
            <a:ext cx="2774031" cy="21811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069" y="3398672"/>
            <a:ext cx="4011612" cy="17257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289" y="3255264"/>
            <a:ext cx="5533164" cy="3602736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344736" y="260647"/>
            <a:ext cx="8748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Kucaj-Beljanica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Karst</a:t>
            </a:r>
            <a:r>
              <a:rPr lang="hu-HU" sz="2400" b="1" dirty="0" smtClean="0"/>
              <a:t>, </a:t>
            </a:r>
            <a:r>
              <a:rPr lang="hu-HU" sz="2400" b="1" dirty="0" err="1" smtClean="0"/>
              <a:t>Serbia</a:t>
            </a:r>
            <a:endParaRPr lang="hu-HU" sz="24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61" y="2852928"/>
            <a:ext cx="5895981" cy="3842749"/>
          </a:xfrm>
          <a:prstGeom prst="rect">
            <a:avLst/>
          </a:prstGeom>
        </p:spPr>
      </p:pic>
      <p:sp>
        <p:nvSpPr>
          <p:cNvPr id="8" name="Ellipszis buborék 7"/>
          <p:cNvSpPr/>
          <p:nvPr/>
        </p:nvSpPr>
        <p:spPr>
          <a:xfrm>
            <a:off x="7318240" y="4516016"/>
            <a:ext cx="1512168" cy="288032"/>
          </a:xfrm>
          <a:prstGeom prst="wedgeEllipseCallout">
            <a:avLst>
              <a:gd name="adj1" fmla="val -23773"/>
              <a:gd name="adj2" fmla="val 289044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200" b="1" dirty="0"/>
              <a:t>M</a:t>
            </a:r>
            <a:r>
              <a:rPr lang="hu-HU" sz="1200" b="1" dirty="0">
                <a:solidFill>
                  <a:schemeClr val="tx1"/>
                </a:solidFill>
              </a:rPr>
              <a:t>7000 </a:t>
            </a:r>
            <a:r>
              <a:rPr lang="hu-HU" sz="1200" b="1" dirty="0" err="1">
                <a:solidFill>
                  <a:schemeClr val="tx1"/>
                </a:solidFill>
              </a:rPr>
              <a:t>years</a:t>
            </a:r>
            <a:r>
              <a:rPr lang="hu-HU" sz="1200" b="1" dirty="0">
                <a:solidFill>
                  <a:schemeClr val="tx1"/>
                </a:solidFill>
              </a:rPr>
              <a:t>!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594" y="260647"/>
            <a:ext cx="4686351" cy="2870200"/>
          </a:xfrm>
          <a:prstGeom prst="rect">
            <a:avLst/>
          </a:prstGeom>
        </p:spPr>
      </p:pic>
      <p:sp>
        <p:nvSpPr>
          <p:cNvPr id="9" name="Ellipszis 8"/>
          <p:cNvSpPr/>
          <p:nvPr/>
        </p:nvSpPr>
        <p:spPr>
          <a:xfrm>
            <a:off x="9504769" y="1971063"/>
            <a:ext cx="809352" cy="78058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59766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phy.anl.gov/research/images/Ar39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000" y="1930530"/>
            <a:ext cx="6263225" cy="401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223053" y="202027"/>
            <a:ext cx="72663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err="1"/>
              <a:t>Methods</a:t>
            </a:r>
            <a:r>
              <a:rPr lang="hu-HU" sz="3200" dirty="0"/>
              <a:t> </a:t>
            </a:r>
            <a:r>
              <a:rPr lang="hu-HU" sz="3200" dirty="0" err="1"/>
              <a:t>for</a:t>
            </a:r>
            <a:r>
              <a:rPr lang="hu-HU" sz="3200" dirty="0"/>
              <a:t> </a:t>
            </a:r>
            <a:r>
              <a:rPr lang="hu-HU" sz="3200" dirty="0" err="1"/>
              <a:t>water</a:t>
            </a:r>
            <a:r>
              <a:rPr lang="hu-HU" sz="3200" dirty="0"/>
              <a:t> </a:t>
            </a:r>
            <a:r>
              <a:rPr lang="hu-HU" sz="3200" dirty="0" err="1"/>
              <a:t>age</a:t>
            </a:r>
            <a:r>
              <a:rPr lang="hu-HU" sz="3200" dirty="0"/>
              <a:t> </a:t>
            </a:r>
            <a:r>
              <a:rPr lang="hu-HU" sz="3200" dirty="0" err="1"/>
              <a:t>detemination</a:t>
            </a:r>
            <a:endParaRPr lang="hu-HU" sz="3200" dirty="0"/>
          </a:p>
          <a:p>
            <a:r>
              <a:rPr lang="hu-HU" sz="3200" dirty="0"/>
              <a:t>(</a:t>
            </a:r>
            <a:r>
              <a:rPr lang="hu-HU" sz="3200" dirty="0" err="1"/>
              <a:t>time</a:t>
            </a:r>
            <a:r>
              <a:rPr lang="hu-HU" sz="3200" dirty="0"/>
              <a:t> </a:t>
            </a:r>
            <a:r>
              <a:rPr lang="hu-HU" sz="3200" dirty="0" err="1"/>
              <a:t>range</a:t>
            </a:r>
            <a:r>
              <a:rPr lang="hu-HU" sz="3200" dirty="0"/>
              <a:t>: 0 </a:t>
            </a:r>
            <a:r>
              <a:rPr lang="hu-HU" sz="3200" dirty="0" err="1"/>
              <a:t>to</a:t>
            </a:r>
            <a:r>
              <a:rPr lang="hu-HU" sz="3200" dirty="0"/>
              <a:t> </a:t>
            </a:r>
            <a:r>
              <a:rPr lang="hu-HU" sz="3200" dirty="0" err="1"/>
              <a:t>many</a:t>
            </a:r>
            <a:r>
              <a:rPr lang="hu-HU" sz="3200" dirty="0"/>
              <a:t> </a:t>
            </a:r>
            <a:r>
              <a:rPr lang="hu-HU" sz="3200" dirty="0" err="1"/>
              <a:t>millions</a:t>
            </a:r>
            <a:r>
              <a:rPr lang="hu-HU" sz="3200" dirty="0"/>
              <a:t> of </a:t>
            </a:r>
            <a:r>
              <a:rPr lang="hu-HU" sz="3200" dirty="0" err="1"/>
              <a:t>years</a:t>
            </a:r>
            <a:r>
              <a:rPr lang="hu-HU" sz="3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696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www.phy.anl.gov/research/images/Ar39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320" y="1860862"/>
            <a:ext cx="6263225" cy="401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703512" y="332656"/>
            <a:ext cx="690105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err="1"/>
              <a:t>Methods</a:t>
            </a:r>
            <a:r>
              <a:rPr lang="hu-HU" sz="3200" dirty="0"/>
              <a:t> </a:t>
            </a:r>
            <a:r>
              <a:rPr lang="hu-HU" sz="3200" dirty="0" err="1"/>
              <a:t>for</a:t>
            </a:r>
            <a:r>
              <a:rPr lang="hu-HU" sz="3200" dirty="0"/>
              <a:t> </a:t>
            </a:r>
            <a:r>
              <a:rPr lang="hu-HU" sz="3200" dirty="0" err="1"/>
              <a:t>water</a:t>
            </a:r>
            <a:r>
              <a:rPr lang="hu-HU" sz="3200" dirty="0"/>
              <a:t> </a:t>
            </a:r>
            <a:r>
              <a:rPr lang="hu-HU" sz="3200" dirty="0" err="1"/>
              <a:t>age</a:t>
            </a:r>
            <a:r>
              <a:rPr lang="hu-HU" sz="3200" dirty="0"/>
              <a:t> </a:t>
            </a:r>
            <a:r>
              <a:rPr lang="hu-HU" sz="3200" dirty="0" err="1"/>
              <a:t>detemination</a:t>
            </a:r>
            <a:endParaRPr lang="hu-HU" sz="3200" dirty="0"/>
          </a:p>
          <a:p>
            <a:r>
              <a:rPr lang="hu-HU" sz="3200" dirty="0"/>
              <a:t>(</a:t>
            </a:r>
            <a:r>
              <a:rPr lang="hu-HU" sz="3200" dirty="0" err="1"/>
              <a:t>time</a:t>
            </a:r>
            <a:r>
              <a:rPr lang="hu-HU" sz="3200" dirty="0"/>
              <a:t> </a:t>
            </a:r>
            <a:r>
              <a:rPr lang="hu-HU" sz="3200" dirty="0" err="1"/>
              <a:t>range</a:t>
            </a:r>
            <a:r>
              <a:rPr lang="hu-HU" sz="3200" dirty="0"/>
              <a:t>: 0 </a:t>
            </a:r>
            <a:r>
              <a:rPr lang="hu-HU" sz="3200" dirty="0" err="1"/>
              <a:t>to</a:t>
            </a:r>
            <a:r>
              <a:rPr lang="hu-HU" sz="3200" dirty="0"/>
              <a:t> </a:t>
            </a:r>
            <a:r>
              <a:rPr lang="hu-HU" sz="3200" dirty="0" err="1"/>
              <a:t>many</a:t>
            </a:r>
            <a:r>
              <a:rPr lang="hu-HU" sz="3200" dirty="0"/>
              <a:t> </a:t>
            </a:r>
            <a:r>
              <a:rPr lang="hu-HU" sz="3200" dirty="0" err="1"/>
              <a:t>millions</a:t>
            </a:r>
            <a:r>
              <a:rPr lang="hu-HU" sz="3200" dirty="0"/>
              <a:t> of </a:t>
            </a:r>
            <a:r>
              <a:rPr lang="hu-HU" sz="3200" dirty="0" err="1"/>
              <a:t>years</a:t>
            </a:r>
            <a:r>
              <a:rPr lang="hu-HU" sz="3200" dirty="0"/>
              <a:t>)</a:t>
            </a:r>
          </a:p>
        </p:txBody>
      </p:sp>
      <p:sp>
        <p:nvSpPr>
          <p:cNvPr id="2" name="Téglalapbuborék 1"/>
          <p:cNvSpPr/>
          <p:nvPr/>
        </p:nvSpPr>
        <p:spPr>
          <a:xfrm>
            <a:off x="2029096" y="4197531"/>
            <a:ext cx="2638698" cy="296091"/>
          </a:xfrm>
          <a:prstGeom prst="wedgeRectCallout">
            <a:avLst>
              <a:gd name="adj1" fmla="val 81829"/>
              <a:gd name="adj2" fmla="val 3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what</a:t>
            </a:r>
            <a:r>
              <a:rPr lang="hu-HU" dirty="0" smtClean="0"/>
              <a:t> we </a:t>
            </a:r>
            <a:r>
              <a:rPr lang="hu-HU" dirty="0" err="1" smtClean="0"/>
              <a:t>perform</a:t>
            </a:r>
            <a:endParaRPr lang="hu-HU" dirty="0"/>
          </a:p>
        </p:txBody>
      </p:sp>
      <p:sp>
        <p:nvSpPr>
          <p:cNvPr id="5" name="Téglalapbuborék 4"/>
          <p:cNvSpPr/>
          <p:nvPr/>
        </p:nvSpPr>
        <p:spPr>
          <a:xfrm>
            <a:off x="4028971" y="3348446"/>
            <a:ext cx="2638698" cy="296091"/>
          </a:xfrm>
          <a:prstGeom prst="wedgeRectCallout">
            <a:avLst>
              <a:gd name="adj1" fmla="val 81829"/>
              <a:gd name="adj2" fmla="val 3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what</a:t>
            </a:r>
            <a:r>
              <a:rPr lang="hu-HU" dirty="0" smtClean="0"/>
              <a:t> we </a:t>
            </a:r>
            <a:r>
              <a:rPr lang="hu-HU" dirty="0" err="1" smtClean="0"/>
              <a:t>perform</a:t>
            </a:r>
            <a:endParaRPr lang="hu-HU" dirty="0"/>
          </a:p>
        </p:txBody>
      </p:sp>
      <p:sp>
        <p:nvSpPr>
          <p:cNvPr id="6" name="Téglalapbuborék 5"/>
          <p:cNvSpPr/>
          <p:nvPr/>
        </p:nvSpPr>
        <p:spPr>
          <a:xfrm>
            <a:off x="2029096" y="3772988"/>
            <a:ext cx="3615316" cy="296091"/>
          </a:xfrm>
          <a:prstGeom prst="wedgeRectCallout">
            <a:avLst>
              <a:gd name="adj1" fmla="val 74121"/>
              <a:gd name="adj2" fmla="val 82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what</a:t>
            </a:r>
            <a:r>
              <a:rPr lang="hu-HU" dirty="0" smtClean="0"/>
              <a:t> we WILL </a:t>
            </a:r>
            <a:r>
              <a:rPr lang="hu-HU" dirty="0" err="1" smtClean="0"/>
              <a:t>perform</a:t>
            </a:r>
            <a:endParaRPr lang="hu-HU" dirty="0"/>
          </a:p>
        </p:txBody>
      </p:sp>
      <p:sp>
        <p:nvSpPr>
          <p:cNvPr id="7" name="Téglalapbuborék 6"/>
          <p:cNvSpPr/>
          <p:nvPr/>
        </p:nvSpPr>
        <p:spPr>
          <a:xfrm>
            <a:off x="648787" y="4610524"/>
            <a:ext cx="3615316" cy="296091"/>
          </a:xfrm>
          <a:prstGeom prst="wedgeRectCallout">
            <a:avLst>
              <a:gd name="adj1" fmla="val 81829"/>
              <a:gd name="adj2" fmla="val 3770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err="1" smtClean="0"/>
              <a:t>This</a:t>
            </a:r>
            <a:r>
              <a:rPr lang="hu-HU" dirty="0" smtClean="0"/>
              <a:t> is </a:t>
            </a:r>
            <a:r>
              <a:rPr lang="hu-HU" dirty="0" err="1" smtClean="0"/>
              <a:t>what</a:t>
            </a:r>
            <a:r>
              <a:rPr lang="hu-HU" dirty="0" smtClean="0"/>
              <a:t> we WILL </a:t>
            </a:r>
            <a:r>
              <a:rPr lang="hu-HU" dirty="0" err="1" smtClean="0"/>
              <a:t>perform</a:t>
            </a:r>
            <a:endParaRPr lang="hu-HU" dirty="0"/>
          </a:p>
        </p:txBody>
      </p:sp>
      <p:sp>
        <p:nvSpPr>
          <p:cNvPr id="8" name="Téglalapbuborék 7"/>
          <p:cNvSpPr/>
          <p:nvPr/>
        </p:nvSpPr>
        <p:spPr>
          <a:xfrm>
            <a:off x="104504" y="2910840"/>
            <a:ext cx="7539784" cy="296091"/>
          </a:xfrm>
          <a:prstGeom prst="wedgeRectCallout">
            <a:avLst>
              <a:gd name="adj1" fmla="val 65081"/>
              <a:gd name="adj2" fmla="val 377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We WILL </a:t>
            </a:r>
            <a:r>
              <a:rPr lang="hu-HU" dirty="0" err="1" smtClean="0"/>
              <a:t>perform</a:t>
            </a:r>
            <a:r>
              <a:rPr lang="hu-HU" dirty="0" smtClean="0"/>
              <a:t> </a:t>
            </a:r>
            <a:r>
              <a:rPr lang="hu-HU" dirty="0" err="1" smtClean="0"/>
              <a:t>sampling</a:t>
            </a:r>
            <a:r>
              <a:rPr lang="hu-HU" dirty="0" smtClean="0"/>
              <a:t> and </a:t>
            </a:r>
            <a:r>
              <a:rPr lang="hu-HU" dirty="0" err="1" smtClean="0"/>
              <a:t>krypton</a:t>
            </a:r>
            <a:r>
              <a:rPr lang="hu-HU" dirty="0" smtClean="0"/>
              <a:t> </a:t>
            </a:r>
            <a:r>
              <a:rPr lang="hu-HU" dirty="0" err="1" smtClean="0"/>
              <a:t>separation</a:t>
            </a:r>
            <a:r>
              <a:rPr lang="hu-HU" dirty="0" smtClean="0"/>
              <a:t> (</a:t>
            </a:r>
            <a:r>
              <a:rPr lang="hu-HU" dirty="0" err="1" smtClean="0"/>
              <a:t>measurement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ATTA)</a:t>
            </a:r>
            <a:endParaRPr lang="hu-HU" dirty="0"/>
          </a:p>
        </p:txBody>
      </p:sp>
      <p:sp>
        <p:nvSpPr>
          <p:cNvPr id="3" name="Hatszög 2"/>
          <p:cNvSpPr/>
          <p:nvPr/>
        </p:nvSpPr>
        <p:spPr>
          <a:xfrm>
            <a:off x="5584372" y="4953000"/>
            <a:ext cx="1578428" cy="261257"/>
          </a:xfrm>
          <a:prstGeom prst="hexagon">
            <a:avLst>
              <a:gd name="adj" fmla="val 72917"/>
              <a:gd name="vf" fmla="val 115470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600" dirty="0" smtClean="0"/>
              <a:t>SF</a:t>
            </a:r>
            <a:r>
              <a:rPr lang="hu-HU" sz="1600" baseline="-25000" dirty="0" smtClean="0"/>
              <a:t>6</a:t>
            </a:r>
            <a:r>
              <a:rPr lang="hu-HU" sz="1600" dirty="0" smtClean="0"/>
              <a:t> (</a:t>
            </a:r>
            <a:r>
              <a:rPr lang="hu-HU" sz="1600" dirty="0" err="1" smtClean="0"/>
              <a:t>CFCs</a:t>
            </a:r>
            <a:r>
              <a:rPr lang="hu-HU" sz="1600" dirty="0" smtClean="0"/>
              <a:t>?)</a:t>
            </a:r>
            <a:endParaRPr lang="hu-HU" sz="1600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641" y="5023517"/>
            <a:ext cx="1905673" cy="236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10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144677" y="114941"/>
            <a:ext cx="11968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dirty="0" err="1"/>
              <a:t>Methods</a:t>
            </a:r>
            <a:r>
              <a:rPr lang="hu-HU" sz="3200" dirty="0"/>
              <a:t> </a:t>
            </a:r>
            <a:r>
              <a:rPr lang="hu-HU" sz="3200" dirty="0" err="1"/>
              <a:t>for</a:t>
            </a:r>
            <a:r>
              <a:rPr lang="hu-HU" sz="3200" dirty="0"/>
              <a:t> </a:t>
            </a:r>
            <a:r>
              <a:rPr lang="hu-HU" sz="3200" dirty="0" err="1"/>
              <a:t>water</a:t>
            </a:r>
            <a:r>
              <a:rPr lang="hu-HU" sz="3200" dirty="0"/>
              <a:t> </a:t>
            </a:r>
            <a:r>
              <a:rPr lang="hu-HU" sz="3200" dirty="0" err="1"/>
              <a:t>age</a:t>
            </a:r>
            <a:r>
              <a:rPr lang="hu-HU" sz="3200" dirty="0"/>
              <a:t> </a:t>
            </a:r>
            <a:r>
              <a:rPr lang="hu-HU" sz="3200" dirty="0" err="1" smtClean="0"/>
              <a:t>detemination</a:t>
            </a:r>
            <a:r>
              <a:rPr lang="hu-HU" sz="3200" dirty="0" smtClean="0"/>
              <a:t> (</a:t>
            </a:r>
            <a:r>
              <a:rPr lang="hu-HU" sz="3200" dirty="0" err="1"/>
              <a:t>time</a:t>
            </a:r>
            <a:r>
              <a:rPr lang="hu-HU" sz="3200" dirty="0"/>
              <a:t> </a:t>
            </a:r>
            <a:r>
              <a:rPr lang="hu-HU" sz="3200" dirty="0" err="1"/>
              <a:t>range</a:t>
            </a:r>
            <a:r>
              <a:rPr lang="hu-HU" sz="3200" dirty="0"/>
              <a:t>: 0-60 </a:t>
            </a:r>
            <a:r>
              <a:rPr lang="hu-HU" sz="3200" dirty="0" err="1"/>
              <a:t>years</a:t>
            </a:r>
            <a:r>
              <a:rPr lang="hu-HU" sz="3200" dirty="0"/>
              <a:t>)</a:t>
            </a:r>
          </a:p>
        </p:txBody>
      </p:sp>
      <p:pic>
        <p:nvPicPr>
          <p:cNvPr id="5" name="Picture 2" descr="https://www.phy.anl.gov/research/images/Ar39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4" y="920335"/>
            <a:ext cx="6263225" cy="401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www.researchgate.net/profile/Eurybiades_Busenberg/publication/276267451/figure/fig1/AS:314208592908288@1451924574307/Fig-1-Historic-northern-hemisphere-background-air-concentrations-of-CFC-11-CFC-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063" y="1584961"/>
            <a:ext cx="9626937" cy="5198546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788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0" y="330856"/>
            <a:ext cx="12192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aseline="30000" dirty="0"/>
              <a:t>39</a:t>
            </a:r>
            <a:r>
              <a:rPr lang="hu-HU" sz="3200" dirty="0"/>
              <a:t>Ar (argon-39):</a:t>
            </a:r>
          </a:p>
          <a:p>
            <a:pPr marL="457200" indent="-457200">
              <a:buFontTx/>
              <a:buChar char="-"/>
            </a:pPr>
            <a:r>
              <a:rPr lang="hu-HU" sz="3200" dirty="0" err="1"/>
              <a:t>Pure</a:t>
            </a:r>
            <a:r>
              <a:rPr lang="hu-HU" sz="3200" dirty="0"/>
              <a:t> </a:t>
            </a:r>
            <a:r>
              <a:rPr lang="hu-HU" sz="3200" dirty="0" err="1"/>
              <a:t>beta-decaying</a:t>
            </a:r>
            <a:r>
              <a:rPr lang="hu-HU" sz="3200" dirty="0"/>
              <a:t> </a:t>
            </a:r>
            <a:r>
              <a:rPr lang="hu-HU" sz="3200" dirty="0" err="1"/>
              <a:t>isotope</a:t>
            </a:r>
            <a:endParaRPr lang="hu-HU" sz="3200" dirty="0"/>
          </a:p>
          <a:p>
            <a:pPr marL="457200" indent="-457200">
              <a:buFontTx/>
              <a:buChar char="-"/>
            </a:pPr>
            <a:r>
              <a:rPr lang="hu-HU" sz="3200" dirty="0" err="1"/>
              <a:t>Half-life</a:t>
            </a:r>
            <a:r>
              <a:rPr lang="hu-HU" sz="3200" dirty="0"/>
              <a:t>: 269 </a:t>
            </a:r>
            <a:r>
              <a:rPr lang="hu-HU" sz="3200" dirty="0" err="1"/>
              <a:t>years</a:t>
            </a:r>
            <a:r>
              <a:rPr lang="hu-HU" sz="3200" dirty="0"/>
              <a:t> (±3)</a:t>
            </a:r>
          </a:p>
          <a:p>
            <a:pPr marL="457200" indent="-457200">
              <a:buFontTx/>
              <a:buChar char="-"/>
            </a:pPr>
            <a:r>
              <a:rPr lang="hu-HU" sz="3200" dirty="0" err="1"/>
              <a:t>Cosmogenic</a:t>
            </a:r>
            <a:r>
              <a:rPr lang="hu-HU" sz="3200" dirty="0"/>
              <a:t> </a:t>
            </a:r>
            <a:r>
              <a:rPr lang="hu-HU" sz="3200" dirty="0" err="1"/>
              <a:t>isotope</a:t>
            </a:r>
            <a:r>
              <a:rPr lang="hu-HU" sz="3200" dirty="0"/>
              <a:t> (</a:t>
            </a:r>
            <a:r>
              <a:rPr lang="hu-HU" sz="3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40</a:t>
            </a:r>
            <a:r>
              <a:rPr lang="hu-HU" sz="3200" dirty="0">
                <a:solidFill>
                  <a:srgbClr val="000000"/>
                </a:solidFill>
                <a:latin typeface="Arial" panose="020B0604020202020204" pitchFamily="34" charset="0"/>
              </a:rPr>
              <a:t>Ar (n,2n</a:t>
            </a:r>
            <a:r>
              <a:rPr lang="el-GR" sz="32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r>
              <a:rPr lang="el-GR" sz="32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39</a:t>
            </a:r>
            <a:r>
              <a:rPr lang="hu-HU" sz="3200" dirty="0" err="1">
                <a:solidFill>
                  <a:srgbClr val="000000"/>
                </a:solidFill>
                <a:latin typeface="Arial" panose="020B0604020202020204" pitchFamily="34" charset="0"/>
              </a:rPr>
              <a:t>Ar</a:t>
            </a:r>
            <a:r>
              <a:rPr lang="hu-HU" sz="32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hu-HU" sz="3200" dirty="0"/>
          </a:p>
          <a:p>
            <a:pPr marL="457200" indent="-457200">
              <a:buFontTx/>
              <a:buChar char="-"/>
            </a:pPr>
            <a:r>
              <a:rPr lang="hu-HU" sz="3200" dirty="0" err="1"/>
              <a:t>Activity</a:t>
            </a:r>
            <a:r>
              <a:rPr lang="hu-HU" sz="3200" dirty="0"/>
              <a:t> concentration: </a:t>
            </a:r>
            <a:r>
              <a:rPr lang="hu-HU" sz="3200" dirty="0" smtClean="0">
                <a:sym typeface="Symbol" panose="05050102010706020507" pitchFamily="18" charset="2"/>
              </a:rPr>
              <a:t></a:t>
            </a:r>
            <a:r>
              <a:rPr lang="hu-HU" sz="3200" dirty="0" smtClean="0"/>
              <a:t>1.5 </a:t>
            </a:r>
            <a:r>
              <a:rPr lang="hu-HU" sz="3200" dirty="0" err="1" smtClean="0"/>
              <a:t>mBq</a:t>
            </a:r>
            <a:r>
              <a:rPr lang="hu-HU" sz="3200" dirty="0" smtClean="0"/>
              <a:t>/</a:t>
            </a:r>
            <a:r>
              <a:rPr lang="hu-HU" sz="3200" dirty="0" err="1" smtClean="0"/>
              <a:t>litre</a:t>
            </a:r>
            <a:r>
              <a:rPr lang="hu-HU" sz="3200" baseline="-25000" dirty="0" err="1" smtClean="0"/>
              <a:t>Ar</a:t>
            </a:r>
            <a:r>
              <a:rPr lang="hu-HU" sz="3200" dirty="0" smtClean="0"/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stable</a:t>
            </a:r>
            <a:r>
              <a:rPr lang="hu-HU" sz="2400" dirty="0" smtClean="0"/>
              <a:t> </a:t>
            </a:r>
            <a:r>
              <a:rPr lang="hu-HU" sz="2400" dirty="0" err="1" smtClean="0"/>
              <a:t>initial</a:t>
            </a:r>
            <a:r>
              <a:rPr lang="hu-HU" sz="2400" dirty="0" smtClean="0"/>
              <a:t> concentration over </a:t>
            </a:r>
            <a:r>
              <a:rPr lang="hu-HU" sz="2400" dirty="0" err="1" smtClean="0"/>
              <a:t>time</a:t>
            </a:r>
            <a:r>
              <a:rPr lang="hu-HU" sz="2400" dirty="0" smtClean="0"/>
              <a:t>)</a:t>
            </a:r>
            <a:endParaRPr lang="hu-HU" sz="2400" dirty="0"/>
          </a:p>
          <a:p>
            <a:pPr marL="457200" indent="-457200">
              <a:buFontTx/>
              <a:buChar char="-"/>
            </a:pPr>
            <a:r>
              <a:rPr lang="hu-HU" sz="3200" baseline="30000" dirty="0"/>
              <a:t>39</a:t>
            </a:r>
            <a:r>
              <a:rPr lang="hu-HU" sz="3200" dirty="0"/>
              <a:t>Ar/</a:t>
            </a:r>
            <a:r>
              <a:rPr lang="hu-HU" sz="3200" dirty="0" err="1"/>
              <a:t>Ar</a:t>
            </a:r>
            <a:r>
              <a:rPr lang="hu-HU" sz="3200" dirty="0"/>
              <a:t> </a:t>
            </a:r>
            <a:r>
              <a:rPr lang="hu-HU" sz="3200" dirty="0">
                <a:sym typeface="Symbol" panose="05050102010706020507" pitchFamily="18" charset="2"/>
              </a:rPr>
              <a:t> </a:t>
            </a:r>
            <a:r>
              <a:rPr lang="hu-HU" sz="3200" dirty="0" smtClean="0">
                <a:sym typeface="Symbol" panose="05050102010706020507" pitchFamily="18" charset="2"/>
              </a:rPr>
              <a:t>10</a:t>
            </a:r>
            <a:r>
              <a:rPr lang="hu-HU" sz="3200" baseline="30000" dirty="0" smtClean="0">
                <a:sym typeface="Symbol" panose="05050102010706020507" pitchFamily="18" charset="2"/>
              </a:rPr>
              <a:t>-16 </a:t>
            </a:r>
            <a:r>
              <a:rPr lang="hu-HU" sz="2400" dirty="0" smtClean="0">
                <a:sym typeface="Symbol" panose="05050102010706020507" pitchFamily="18" charset="2"/>
              </a:rPr>
              <a:t>(</a:t>
            </a:r>
            <a:r>
              <a:rPr lang="hu-HU" sz="2400" dirty="0" err="1" smtClean="0">
                <a:sym typeface="Symbol" panose="05050102010706020507" pitchFamily="18" charset="2"/>
              </a:rPr>
              <a:t>this</a:t>
            </a:r>
            <a:r>
              <a:rPr lang="hu-HU" sz="2400" dirty="0" smtClean="0">
                <a:sym typeface="Symbol" panose="05050102010706020507" pitchFamily="18" charset="2"/>
              </a:rPr>
              <a:t> is </a:t>
            </a:r>
            <a:r>
              <a:rPr lang="hu-HU" sz="2400" dirty="0" err="1" smtClean="0">
                <a:sym typeface="Symbol" panose="05050102010706020507" pitchFamily="18" charset="2"/>
              </a:rPr>
              <a:t>the</a:t>
            </a:r>
            <a:r>
              <a:rPr lang="hu-HU" sz="2400" dirty="0" smtClean="0">
                <a:sym typeface="Symbol" panose="05050102010706020507" pitchFamily="18" charset="2"/>
              </a:rPr>
              <a:t> main </a:t>
            </a:r>
            <a:r>
              <a:rPr lang="hu-HU" sz="2400" dirty="0" err="1" smtClean="0">
                <a:sym typeface="Symbol" panose="05050102010706020507" pitchFamily="18" charset="2"/>
              </a:rPr>
              <a:t>problem</a:t>
            </a:r>
            <a:r>
              <a:rPr lang="hu-HU" sz="2400" dirty="0" smtClean="0">
                <a:sym typeface="Symbol" panose="05050102010706020507" pitchFamily="18" charset="2"/>
              </a:rPr>
              <a:t>)</a:t>
            </a:r>
            <a:endParaRPr lang="hu-HU" sz="24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9165" y="116633"/>
            <a:ext cx="1944216" cy="1944216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0" t="18102" b="3621"/>
          <a:stretch>
            <a:fillRect/>
          </a:stretch>
        </p:blipFill>
        <p:spPr bwMode="auto">
          <a:xfrm>
            <a:off x="6230641" y="3592067"/>
            <a:ext cx="5375989" cy="310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230641" y="3588932"/>
            <a:ext cx="1658649" cy="307777"/>
          </a:xfrm>
          <a:prstGeom prst="rect">
            <a:avLst/>
          </a:prstGeom>
          <a:solidFill>
            <a:srgbClr val="C4BB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hu-HU" sz="1400" dirty="0"/>
              <a:t>gas </a:t>
            </a:r>
            <a:r>
              <a:rPr lang="de-DE" altLang="hu-HU" sz="1400" dirty="0" err="1"/>
              <a:t>exchange</a:t>
            </a:r>
            <a:endParaRPr lang="de-DE" altLang="hu-HU" sz="1400" dirty="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0079478" y="3589978"/>
            <a:ext cx="1440160" cy="307777"/>
          </a:xfrm>
          <a:prstGeom prst="rect">
            <a:avLst/>
          </a:prstGeom>
          <a:solidFill>
            <a:srgbClr val="C4BB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hu-HU" sz="1400" dirty="0" err="1"/>
              <a:t>sampling</a:t>
            </a:r>
            <a:r>
              <a:rPr lang="de-DE" altLang="hu-HU" sz="1400" dirty="0"/>
              <a:t> </a:t>
            </a:r>
            <a:r>
              <a:rPr lang="de-DE" altLang="hu-HU" sz="1400" dirty="0" err="1"/>
              <a:t>well</a:t>
            </a:r>
            <a:endParaRPr lang="de-DE" altLang="hu-HU" sz="1400" dirty="0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230639" y="4421055"/>
            <a:ext cx="1097754" cy="523220"/>
          </a:xfrm>
          <a:prstGeom prst="rect">
            <a:avLst/>
          </a:prstGeom>
          <a:solidFill>
            <a:srgbClr val="C4BB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hu-HU" sz="1300" dirty="0" err="1"/>
              <a:t>unsaturated</a:t>
            </a:r>
            <a:r>
              <a:rPr lang="de-DE" altLang="hu-HU" sz="1400" dirty="0"/>
              <a:t> </a:t>
            </a:r>
            <a:r>
              <a:rPr lang="de-DE" altLang="hu-HU" sz="1400" dirty="0" err="1"/>
              <a:t>zone</a:t>
            </a:r>
            <a:endParaRPr lang="de-DE" altLang="hu-HU" sz="1400" dirty="0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6230639" y="5207012"/>
            <a:ext cx="1017712" cy="523220"/>
          </a:xfrm>
          <a:prstGeom prst="rect">
            <a:avLst/>
          </a:prstGeom>
          <a:solidFill>
            <a:srgbClr val="C4BB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hu-HU" sz="1400" dirty="0" err="1"/>
              <a:t>saturated</a:t>
            </a:r>
            <a:r>
              <a:rPr lang="de-DE" altLang="hu-HU" sz="1400" dirty="0"/>
              <a:t> </a:t>
            </a:r>
            <a:r>
              <a:rPr lang="de-DE" altLang="hu-HU" sz="1400" dirty="0" err="1"/>
              <a:t>zone</a:t>
            </a:r>
            <a:endParaRPr lang="de-DE" altLang="hu-HU" sz="1400" dirty="0"/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230639" y="6163414"/>
            <a:ext cx="1097754" cy="461665"/>
          </a:xfrm>
          <a:prstGeom prst="rect">
            <a:avLst/>
          </a:prstGeom>
          <a:solidFill>
            <a:srgbClr val="C4BB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de-DE" altLang="hu-HU" sz="1200"/>
              <a:t>impermeable layer</a:t>
            </a:r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631206" y="4065817"/>
            <a:ext cx="1029084" cy="389463"/>
            <a:chOff x="1655" y="1298"/>
            <a:chExt cx="1268" cy="387"/>
          </a:xfrm>
        </p:grpSpPr>
        <p:sp>
          <p:nvSpPr>
            <p:cNvPr id="15" name="AutoShape 14"/>
            <p:cNvSpPr>
              <a:spLocks noChangeArrowheads="1"/>
            </p:cNvSpPr>
            <p:nvPr/>
          </p:nvSpPr>
          <p:spPr bwMode="auto">
            <a:xfrm>
              <a:off x="1973" y="1567"/>
              <a:ext cx="408" cy="118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pl-PL" altLang="hu-HU" sz="1100">
                <a:solidFill>
                  <a:srgbClr val="FFFF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1655" y="1298"/>
              <a:ext cx="1268" cy="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de-DE" altLang="hu-HU" sz="1100" b="1">
                  <a:solidFill>
                    <a:srgbClr val="FFFF00"/>
                  </a:solidFill>
                </a:rPr>
                <a:t>equilibration</a:t>
              </a:r>
            </a:p>
          </p:txBody>
        </p:sp>
      </p:grpSp>
      <p:sp>
        <p:nvSpPr>
          <p:cNvPr id="17" name="Szövegdoboz 16"/>
          <p:cNvSpPr txBox="1"/>
          <p:nvPr/>
        </p:nvSpPr>
        <p:spPr>
          <a:xfrm>
            <a:off x="356616" y="4065817"/>
            <a:ext cx="47731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The </a:t>
            </a:r>
            <a:r>
              <a:rPr lang="hu-HU" sz="2400" dirty="0" err="1" smtClean="0"/>
              <a:t>only</a:t>
            </a:r>
            <a:r>
              <a:rPr lang="hu-HU" sz="2400" dirty="0" smtClean="0"/>
              <a:t> 2 (+1) </a:t>
            </a:r>
            <a:r>
              <a:rPr lang="hu-HU" sz="2400" dirty="0" err="1" smtClean="0"/>
              <a:t>laboratories</a:t>
            </a:r>
            <a:r>
              <a:rPr lang="hu-HU" sz="2400" dirty="0" smtClean="0"/>
              <a:t>:</a:t>
            </a:r>
          </a:p>
          <a:p>
            <a:endParaRPr lang="hu-HU" sz="2400" dirty="0"/>
          </a:p>
          <a:p>
            <a:r>
              <a:rPr lang="hu-HU" sz="2400" dirty="0" smtClean="0"/>
              <a:t>University of Bern, </a:t>
            </a:r>
            <a:r>
              <a:rPr lang="hu-HU" sz="2400" dirty="0" err="1" smtClean="0"/>
              <a:t>Switzerland</a:t>
            </a:r>
            <a:endParaRPr lang="hu-HU" sz="2400" dirty="0" smtClean="0"/>
          </a:p>
          <a:p>
            <a:r>
              <a:rPr lang="hu-HU" sz="2400" dirty="0" smtClean="0"/>
              <a:t>PNNL, </a:t>
            </a:r>
            <a:r>
              <a:rPr lang="hu-HU" sz="2400" dirty="0" err="1" smtClean="0"/>
              <a:t>Richland</a:t>
            </a:r>
            <a:r>
              <a:rPr lang="hu-HU" sz="2400" dirty="0" smtClean="0"/>
              <a:t>, USA</a:t>
            </a:r>
          </a:p>
          <a:p>
            <a:r>
              <a:rPr lang="hu-HU" sz="2400" dirty="0" smtClean="0"/>
              <a:t>(ICER, Debrecen, Hungary)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52746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23053" y="202027"/>
            <a:ext cx="9286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aseline="30000" dirty="0" smtClean="0"/>
              <a:t>85</a:t>
            </a:r>
            <a:r>
              <a:rPr lang="hu-HU" sz="3200" dirty="0" smtClean="0"/>
              <a:t>Kr in </a:t>
            </a:r>
            <a:r>
              <a:rPr lang="hu-HU" sz="3200" dirty="0" err="1" smtClean="0"/>
              <a:t>the</a:t>
            </a:r>
            <a:r>
              <a:rPr lang="hu-HU" sz="3200" dirty="0" smtClean="0"/>
              <a:t> </a:t>
            </a:r>
            <a:r>
              <a:rPr lang="hu-HU" sz="3200" dirty="0" err="1" smtClean="0"/>
              <a:t>atmosphere</a:t>
            </a:r>
            <a:r>
              <a:rPr lang="hu-HU" sz="3200" dirty="0" smtClean="0"/>
              <a:t>: </a:t>
            </a:r>
            <a:r>
              <a:rPr lang="hu-HU" sz="3200" dirty="0" err="1" smtClean="0"/>
              <a:t>from</a:t>
            </a:r>
            <a:r>
              <a:rPr lang="hu-HU" sz="3200" dirty="0" smtClean="0"/>
              <a:t> </a:t>
            </a:r>
            <a:r>
              <a:rPr lang="hu-HU" sz="3200" dirty="0" err="1" smtClean="0"/>
              <a:t>reprocessing</a:t>
            </a:r>
            <a:r>
              <a:rPr lang="hu-HU" sz="3200" dirty="0" smtClean="0"/>
              <a:t> </a:t>
            </a:r>
            <a:r>
              <a:rPr lang="hu-HU" sz="3200" dirty="0" err="1" smtClean="0"/>
              <a:t>plants</a:t>
            </a:r>
            <a:endParaRPr lang="hu-HU" sz="3200" dirty="0"/>
          </a:p>
        </p:txBody>
      </p:sp>
      <p:pic>
        <p:nvPicPr>
          <p:cNvPr id="5" name="Picture 6" descr="https://www.researchgate.net/profile/Eurybiades_Busenberg/publication/276267451/figure/fig1/AS:314208592908288@1451924574307/Fig-1-Historic-northern-hemisphere-background-air-concentrations-of-CFC-11-CFC-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15" y="1571898"/>
            <a:ext cx="9626937" cy="5198546"/>
          </a:xfrm>
          <a:prstGeom prst="rect">
            <a:avLst/>
          </a:prstGeom>
          <a:noFill/>
          <a:ln w="158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Képtalálat a következőre: „colombo detectiv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640" y="0"/>
            <a:ext cx="3116359" cy="150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173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260352" y="353562"/>
            <a:ext cx="893962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aseline="30000" dirty="0" smtClean="0"/>
              <a:t>39</a:t>
            </a:r>
            <a:r>
              <a:rPr lang="hu-HU" sz="3200" dirty="0" smtClean="0"/>
              <a:t>Ar and </a:t>
            </a:r>
            <a:r>
              <a:rPr lang="hu-HU" sz="3200" baseline="30000" dirty="0" smtClean="0"/>
              <a:t>85</a:t>
            </a:r>
            <a:r>
              <a:rPr lang="hu-HU" sz="3200" dirty="0" smtClean="0"/>
              <a:t>Kr </a:t>
            </a:r>
            <a:r>
              <a:rPr lang="hu-HU" sz="3200" dirty="0" err="1"/>
              <a:t>dating</a:t>
            </a:r>
            <a:r>
              <a:rPr lang="hu-HU" sz="3200" dirty="0"/>
              <a:t> of </a:t>
            </a:r>
            <a:r>
              <a:rPr lang="hu-HU" sz="3200" dirty="0" err="1" smtClean="0"/>
              <a:t>water</a:t>
            </a:r>
            <a:r>
              <a:rPr lang="hu-HU" sz="3200" dirty="0" smtClean="0"/>
              <a:t>: </a:t>
            </a:r>
            <a:r>
              <a:rPr lang="hu-HU" sz="3200" dirty="0" err="1"/>
              <a:t>sampling</a:t>
            </a:r>
            <a:r>
              <a:rPr lang="hu-HU" sz="3200" dirty="0"/>
              <a:t> in </a:t>
            </a:r>
            <a:r>
              <a:rPr lang="hu-HU" sz="3200" dirty="0" err="1"/>
              <a:t>the</a:t>
            </a:r>
            <a:r>
              <a:rPr lang="hu-HU" sz="3200" dirty="0"/>
              <a:t> </a:t>
            </a:r>
            <a:r>
              <a:rPr lang="hu-HU" sz="3200" dirty="0" err="1"/>
              <a:t>field</a:t>
            </a:r>
            <a:r>
              <a:rPr lang="hu-HU" sz="3200" dirty="0"/>
              <a:t>:</a:t>
            </a:r>
          </a:p>
          <a:p>
            <a:r>
              <a:rPr lang="hu-HU" sz="2400" dirty="0"/>
              <a:t>The </a:t>
            </a:r>
            <a:r>
              <a:rPr lang="hu-HU" sz="2400" dirty="0" err="1"/>
              <a:t>aim</a:t>
            </a:r>
            <a:r>
              <a:rPr lang="hu-HU" sz="2400" dirty="0"/>
              <a:t> is </a:t>
            </a:r>
            <a:r>
              <a:rPr lang="hu-HU" sz="2400" dirty="0" err="1"/>
              <a:t>to</a:t>
            </a:r>
            <a:r>
              <a:rPr lang="hu-HU" sz="2400" dirty="0"/>
              <a:t> </a:t>
            </a:r>
            <a:r>
              <a:rPr lang="hu-HU" sz="2400" dirty="0" err="1"/>
              <a:t>extract</a:t>
            </a:r>
            <a:r>
              <a:rPr lang="hu-HU" sz="2400" dirty="0"/>
              <a:t> </a:t>
            </a:r>
            <a:r>
              <a:rPr lang="hu-HU" sz="2400" dirty="0" err="1"/>
              <a:t>at</a:t>
            </a:r>
            <a:r>
              <a:rPr lang="hu-HU" sz="2400" dirty="0"/>
              <a:t> </a:t>
            </a:r>
            <a:r>
              <a:rPr lang="hu-HU" sz="2400" dirty="0" err="1"/>
              <a:t>least</a:t>
            </a:r>
            <a:r>
              <a:rPr lang="hu-HU" sz="2400" dirty="0"/>
              <a:t> 100 </a:t>
            </a:r>
            <a:r>
              <a:rPr lang="hu-HU" sz="2400" dirty="0" err="1"/>
              <a:t>litres</a:t>
            </a:r>
            <a:r>
              <a:rPr lang="hu-HU" sz="2400" dirty="0"/>
              <a:t> </a:t>
            </a:r>
            <a:r>
              <a:rPr lang="hu-HU" sz="2400" dirty="0" err="1"/>
              <a:t>dissolved</a:t>
            </a:r>
            <a:r>
              <a:rPr lang="hu-HU" sz="2400" dirty="0"/>
              <a:t> </a:t>
            </a:r>
            <a:r>
              <a:rPr lang="hu-HU" sz="2400" dirty="0" err="1"/>
              <a:t>gas</a:t>
            </a:r>
            <a:r>
              <a:rPr lang="hu-HU" sz="2400" dirty="0"/>
              <a:t> </a:t>
            </a:r>
            <a:r>
              <a:rPr lang="hu-HU" sz="2400" dirty="0" err="1"/>
              <a:t>from</a:t>
            </a:r>
            <a:r>
              <a:rPr lang="hu-HU" sz="2400" dirty="0"/>
              <a:t> </a:t>
            </a:r>
            <a:r>
              <a:rPr lang="hu-HU" sz="2400" dirty="0" err="1"/>
              <a:t>the</a:t>
            </a:r>
            <a:r>
              <a:rPr lang="hu-HU" sz="2400" dirty="0"/>
              <a:t> </a:t>
            </a:r>
            <a:r>
              <a:rPr lang="hu-HU" sz="2400" dirty="0" err="1" smtClean="0"/>
              <a:t>water</a:t>
            </a:r>
            <a:endParaRPr lang="hu-HU" sz="2400" dirty="0" smtClean="0"/>
          </a:p>
          <a:p>
            <a:endParaRPr lang="hu-HU" sz="2400" dirty="0"/>
          </a:p>
          <a:p>
            <a:r>
              <a:rPr lang="hu-HU" sz="3200" dirty="0"/>
              <a:t>(</a:t>
            </a:r>
            <a:r>
              <a:rPr lang="hu-HU" sz="3200" dirty="0" smtClean="0"/>
              <a:t>and </a:t>
            </a:r>
            <a:r>
              <a:rPr lang="hu-HU" sz="3200" dirty="0" err="1" smtClean="0"/>
              <a:t>sampling</a:t>
            </a:r>
            <a:r>
              <a:rPr lang="hu-HU" sz="3200" dirty="0" smtClean="0"/>
              <a:t> </a:t>
            </a:r>
            <a:r>
              <a:rPr lang="hu-HU" sz="3200" dirty="0" err="1" smtClean="0"/>
              <a:t>for</a:t>
            </a:r>
            <a:r>
              <a:rPr lang="hu-HU" sz="3200" dirty="0" smtClean="0"/>
              <a:t> </a:t>
            </a:r>
            <a:r>
              <a:rPr lang="hu-HU" sz="3200" baseline="30000" dirty="0"/>
              <a:t>81</a:t>
            </a:r>
            <a:r>
              <a:rPr lang="hu-HU" sz="3200" dirty="0"/>
              <a:t>Kr)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479" y="2723986"/>
            <a:ext cx="2782967" cy="2160239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801174" y="5438767"/>
            <a:ext cx="15520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/>
              <a:t>Thomas </a:t>
            </a:r>
            <a:r>
              <a:rPr lang="hu-HU" sz="800" dirty="0" err="1"/>
              <a:t>Reichel</a:t>
            </a:r>
            <a:r>
              <a:rPr lang="hu-HU" sz="800" dirty="0"/>
              <a:t> PhD </a:t>
            </a:r>
            <a:r>
              <a:rPr lang="hu-HU" sz="800" dirty="0" err="1"/>
              <a:t>dissertation</a:t>
            </a:r>
            <a:endParaRPr lang="hu-HU" sz="8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67" y="2455988"/>
            <a:ext cx="3301509" cy="4402012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653" y="2455988"/>
            <a:ext cx="2559637" cy="341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0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15207" y="210998"/>
            <a:ext cx="91056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smtClean="0"/>
              <a:t>Argon (and </a:t>
            </a:r>
            <a:r>
              <a:rPr lang="hu-HU" sz="3200" dirty="0" err="1" smtClean="0"/>
              <a:t>krypton</a:t>
            </a:r>
            <a:r>
              <a:rPr lang="hu-HU" sz="3200" dirty="0" smtClean="0"/>
              <a:t>) </a:t>
            </a:r>
            <a:r>
              <a:rPr lang="hu-HU" sz="3200" dirty="0" err="1"/>
              <a:t>separation</a:t>
            </a:r>
            <a:r>
              <a:rPr lang="hu-HU" sz="3200" dirty="0"/>
              <a:t>: </a:t>
            </a:r>
            <a:r>
              <a:rPr lang="hu-HU" sz="2400" dirty="0"/>
              <a:t>1 </a:t>
            </a:r>
            <a:r>
              <a:rPr lang="hu-HU" sz="2400" dirty="0" err="1"/>
              <a:t>litre</a:t>
            </a:r>
            <a:r>
              <a:rPr lang="hu-HU" sz="2400" dirty="0"/>
              <a:t> of </a:t>
            </a:r>
            <a:r>
              <a:rPr lang="hu-HU" sz="2400" dirty="0" err="1"/>
              <a:t>Ar</a:t>
            </a:r>
            <a:r>
              <a:rPr lang="hu-HU" sz="2400" dirty="0"/>
              <a:t> (99.99% </a:t>
            </a:r>
            <a:r>
              <a:rPr lang="hu-HU" sz="2400" dirty="0" err="1"/>
              <a:t>purity</a:t>
            </a:r>
            <a:r>
              <a:rPr lang="hu-HU" sz="2400" dirty="0" smtClean="0"/>
              <a:t>)!</a:t>
            </a:r>
          </a:p>
          <a:p>
            <a:r>
              <a:rPr lang="hu-HU" sz="2400" dirty="0" err="1" smtClean="0"/>
              <a:t>Cryogenic</a:t>
            </a:r>
            <a:r>
              <a:rPr lang="hu-HU" sz="2400" dirty="0" smtClean="0"/>
              <a:t> </a:t>
            </a:r>
            <a:r>
              <a:rPr lang="hu-HU" sz="2400" dirty="0" err="1" smtClean="0"/>
              <a:t>gas</a:t>
            </a:r>
            <a:r>
              <a:rPr lang="hu-HU" sz="2400" dirty="0" smtClean="0"/>
              <a:t> </a:t>
            </a:r>
            <a:r>
              <a:rPr lang="hu-HU" sz="2400" dirty="0" err="1" smtClean="0"/>
              <a:t>chromatography</a:t>
            </a:r>
            <a:endParaRPr lang="hu-HU" sz="24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207" y="1771943"/>
            <a:ext cx="2847488" cy="4471044"/>
          </a:xfrm>
          <a:prstGeom prst="rect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2000414" y="6519393"/>
            <a:ext cx="155202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800" dirty="0"/>
              <a:t>Thomas </a:t>
            </a:r>
            <a:r>
              <a:rPr lang="hu-HU" sz="800" dirty="0" err="1"/>
              <a:t>Reichel</a:t>
            </a:r>
            <a:r>
              <a:rPr lang="hu-HU" sz="800" dirty="0"/>
              <a:t> PhD </a:t>
            </a:r>
            <a:r>
              <a:rPr lang="hu-HU" sz="800" dirty="0" err="1"/>
              <a:t>dissertation</a:t>
            </a:r>
            <a:endParaRPr lang="hu-HU" sz="8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6828" y="1852751"/>
            <a:ext cx="2535349" cy="439023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00118" y="1531196"/>
            <a:ext cx="4882085" cy="366156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476" y="4711336"/>
            <a:ext cx="6096524" cy="21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0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990</Words>
  <Application>Microsoft Office PowerPoint</Application>
  <PresentationFormat>Szélesvásznú</PresentationFormat>
  <Paragraphs>150</Paragraphs>
  <Slides>38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44" baseType="lpstr">
      <vt:lpstr>Arial</vt:lpstr>
      <vt:lpstr>Calibri</vt:lpstr>
      <vt:lpstr>Calibri Light</vt:lpstr>
      <vt:lpstr>Symbol</vt:lpstr>
      <vt:lpstr>Times New Roman</vt:lpstr>
      <vt:lpstr>Office-téma</vt:lpstr>
      <vt:lpstr>Colombo előtt sem ismert izotópok a vízben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Rb-Sr rendszer</vt:lpstr>
      <vt:lpstr>Sr kronoszratigráfia</vt:lpstr>
      <vt:lpstr>Az urán és bomlási sora</vt:lpstr>
      <vt:lpstr>Sr-U izotóparány paramétertér</vt:lpstr>
      <vt:lpstr>PowerPoint-bemutató</vt:lpstr>
      <vt:lpstr>PowerPoint-bemutató</vt:lpstr>
      <vt:lpstr>PowerPoint-bemutató</vt:lpstr>
      <vt:lpstr>Sr-U izotóparány paramétertér</vt:lpstr>
      <vt:lpstr>Preparálás 1. (Platzek et al., 2016)</vt:lpstr>
      <vt:lpstr>PowerPoint-bemutató</vt:lpstr>
      <vt:lpstr>PowerPoint-bemutató</vt:lpstr>
      <vt:lpstr>PowerPoint-bemutató</vt:lpstr>
      <vt:lpstr>PowerPoint-bemutató</vt:lpstr>
      <vt:lpstr>Sampling in South Africa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Isotope ratios in political science</dc:title>
  <dc:creator>Palcsu Laszlo</dc:creator>
  <cp:lastModifiedBy>Szanyi János</cp:lastModifiedBy>
  <cp:revision>56</cp:revision>
  <dcterms:created xsi:type="dcterms:W3CDTF">2019-06-12T20:31:36Z</dcterms:created>
  <dcterms:modified xsi:type="dcterms:W3CDTF">2019-11-26T07:46:48Z</dcterms:modified>
</cp:coreProperties>
</file>